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7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7B2E37-F555-430B-963A-D7B35034253F}" type="datetimeFigureOut">
              <a:rPr lang="en-US" smtClean="0"/>
              <a:pPr/>
              <a:t>4/24/18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98E899-4F1A-4C4A-8FD4-147B597D8880}" type="slidenum">
              <a:rPr lang="en-US" smtClean="0"/>
              <a:pPr/>
              <a:t>‹#›</a:t>
            </a:fld>
            <a:endParaRPr lang="en-US"/>
          </a:p>
        </p:txBody>
      </p:sp>
    </p:spTree>
    <p:extLst>
      <p:ext uri="{BB962C8B-B14F-4D97-AF65-F5344CB8AC3E}">
        <p14:creationId xmlns:p14="http://schemas.microsoft.com/office/powerpoint/2010/main" val="804719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A16E881-5900-48DA-9ECC-505BE6954E15}" type="datetimeFigureOut">
              <a:rPr lang="en-US" smtClean="0"/>
              <a:pPr/>
              <a:t>4/24/18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31639E-FFFE-432B-813F-F817DC1C54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31639E-FFFE-432B-813F-F817DC1C54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31639E-FFFE-432B-813F-F817DC1C54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31639E-FFFE-432B-813F-F817DC1C545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31639E-FFFE-432B-813F-F817DC1C545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31639E-FFFE-432B-813F-F817DC1C545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B31639E-FFFE-432B-813F-F817DC1C545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B31639E-FFFE-432B-813F-F817DC1C545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6E881-5900-48DA-9ECC-505BE6954E15}" type="datetimeFigureOut">
              <a:rPr lang="en-US" smtClean="0"/>
              <a:pPr/>
              <a:t>4/24/18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B31639E-FFFE-432B-813F-F817DC1C54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A16E881-5900-48DA-9ECC-505BE6954E15}" type="datetimeFigureOut">
              <a:rPr lang="en-US" smtClean="0"/>
              <a:pPr/>
              <a:t>4/24/18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B31639E-FFFE-432B-813F-F817DC1C545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A16E881-5900-48DA-9ECC-505BE6954E15}" type="datetimeFigureOut">
              <a:rPr lang="en-US" smtClean="0"/>
              <a:pPr/>
              <a:t>4/24/18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31639E-FFFE-432B-813F-F817DC1C545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16E881-5900-48DA-9ECC-505BE6954E15}" type="datetimeFigureOut">
              <a:rPr lang="en-US" smtClean="0"/>
              <a:pPr/>
              <a:t>4/24/18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31639E-FFFE-432B-813F-F817DC1C54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915361"/>
          </a:xfrm>
        </p:spPr>
        <p:txBody>
          <a:bodyPr/>
          <a:lstStyle/>
          <a:p>
            <a:pPr algn="ctr"/>
            <a:r>
              <a:rPr lang="en-US" dirty="0" smtClean="0"/>
              <a:t>WHAT WOULD YOU DO?</a:t>
            </a:r>
            <a:endParaRPr lang="en-US" dirty="0"/>
          </a:p>
        </p:txBody>
      </p:sp>
      <p:pic>
        <p:nvPicPr>
          <p:cNvPr id="1026" name="Picture 2" descr="C:\Users\jill\AppData\Local\Microsoft\Windows\Temporary Internet Files\Content.IE5\F4X8QVXB\MC900441523[1].wmf"/>
          <p:cNvPicPr>
            <a:picLocks noChangeAspect="1" noChangeArrowheads="1"/>
          </p:cNvPicPr>
          <p:nvPr/>
        </p:nvPicPr>
        <p:blipFill>
          <a:blip r:embed="rId2" cstate="print"/>
          <a:srcRect/>
          <a:stretch>
            <a:fillRect/>
          </a:stretch>
        </p:blipFill>
        <p:spPr bwMode="auto">
          <a:xfrm>
            <a:off x="4343400" y="2362200"/>
            <a:ext cx="3581400" cy="2590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Key points:</a:t>
            </a:r>
            <a:r>
              <a:rPr lang="en-US" dirty="0" smtClean="0">
                <a:solidFill>
                  <a:srgbClr val="FF0000"/>
                </a:solidFill>
              </a:rPr>
              <a:t> This situation poses a conflict between the value of saving money for the agency and of accepting a gift from a business that may secure a contract with the county. If the employee believes that it is in citizens’ best interest to make the trip, the local government should pay. If there is nothing to be gained from the trip, the employee should not go, regardless of who is paying.  What would you do?</a:t>
            </a:r>
          </a:p>
          <a:p>
            <a:endParaRPr lang="en-US" dirty="0"/>
          </a:p>
        </p:txBody>
      </p:sp>
      <p:sp>
        <p:nvSpPr>
          <p:cNvPr id="3" name="Title 2"/>
          <p:cNvSpPr>
            <a:spLocks noGrp="1"/>
          </p:cNvSpPr>
          <p:nvPr>
            <p:ph type="title"/>
          </p:nvPr>
        </p:nvSpPr>
        <p:spPr/>
        <p:txBody>
          <a:bodyPr/>
          <a:lstStyle/>
          <a:p>
            <a:r>
              <a:rPr lang="en-US" dirty="0" smtClean="0"/>
              <a:t>KEYPOINT #4: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An employee whom you supervise is having personal problems that are affecting her work. The employee is frequently late and has failed to meet several important deadlines. What would you do? </a:t>
            </a:r>
          </a:p>
          <a:p>
            <a:r>
              <a:rPr lang="en-US" dirty="0" smtClean="0"/>
              <a:t>____ Document </a:t>
            </a:r>
            <a:r>
              <a:rPr lang="en-US" dirty="0" smtClean="0"/>
              <a:t>the problems carefully, tell the employee that her performance is unacceptable, and draft a performance improvement plan. Hold the employee accountable for any lapses.</a:t>
            </a:r>
          </a:p>
          <a:p>
            <a:r>
              <a:rPr lang="en-US" dirty="0" smtClean="0"/>
              <a:t>____ Look </a:t>
            </a:r>
            <a:r>
              <a:rPr lang="en-US" dirty="0" smtClean="0"/>
              <a:t>the other way. Since the problems are due to personal issues, performance will improve once the employee resolves these issues. You sympathize with the employee and want to avoid adding to her problems.</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solidFill>
                  <a:srgbClr val="FF0000"/>
                </a:solidFill>
              </a:rPr>
              <a:t>Key points:</a:t>
            </a:r>
            <a:r>
              <a:rPr lang="en-US" dirty="0" smtClean="0">
                <a:solidFill>
                  <a:srgbClr val="FF0000"/>
                </a:solidFill>
              </a:rPr>
              <a:t> It is critical to address any performance problem promptly and objectively. Ignoring an employee’s poor performance, does a disservice to the organization, places more responsibility on others, and tacitly supports negative behavior. Moreover, the employee is being paid for work that she is not doing that he is getting paid for work he is not doing, which is essentially a falsification of payroll records. The supervisor needs to let the employee know that her performance is hurting the quality and timeliness of work and help develop an improvement plan that clearly identifies goals, the steps that the employee must take to improve, and the consequences of failing to achieve stated goals.  </a:t>
            </a:r>
          </a:p>
          <a:p>
            <a:endParaRPr lang="en-US" dirty="0" smtClean="0">
              <a:solidFill>
                <a:srgbClr val="FF0000"/>
              </a:solidFill>
            </a:endParaRPr>
          </a:p>
          <a:p>
            <a:r>
              <a:rPr lang="en-US" dirty="0" smtClean="0">
                <a:solidFill>
                  <a:srgbClr val="FF0000"/>
                </a:solidFill>
              </a:rPr>
              <a:t>Since the supervisor believes that the performance problems are due to some personal issues, the supervisor should also offer some support in addressing these issues, such as the local government’s employee assistance program. The supervisor cannot mandate this help, however. </a:t>
            </a:r>
          </a:p>
          <a:p>
            <a:endParaRPr lang="en-US" dirty="0"/>
          </a:p>
        </p:txBody>
      </p:sp>
      <p:sp>
        <p:nvSpPr>
          <p:cNvPr id="3" name="Title 2"/>
          <p:cNvSpPr>
            <a:spLocks noGrp="1"/>
          </p:cNvSpPr>
          <p:nvPr>
            <p:ph type="title"/>
          </p:nvPr>
        </p:nvSpPr>
        <p:spPr/>
        <p:txBody>
          <a:bodyPr/>
          <a:lstStyle/>
          <a:p>
            <a:r>
              <a:rPr lang="en-US" dirty="0" smtClean="0"/>
              <a:t>KEY POINT #5: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You were recently promoted to a job as a building inspector. You have just learned that some of the inspections that your predecessor claimed to have completed were never undertaken. What would you do? </a:t>
            </a:r>
          </a:p>
          <a:p>
            <a:r>
              <a:rPr lang="en-US" dirty="0" smtClean="0"/>
              <a:t>____ Keep </a:t>
            </a:r>
            <a:r>
              <a:rPr lang="en-US" dirty="0" smtClean="0"/>
              <a:t>the problem to yourself. Your job is to do the inspections that are scheduled now, not to check up on someone else’s work. There is no way to hold the building official responsible, so there is no reason to risk word getting out to the media.</a:t>
            </a:r>
          </a:p>
          <a:p>
            <a:r>
              <a:rPr lang="en-US" dirty="0" smtClean="0"/>
              <a:t>____ Inform </a:t>
            </a:r>
            <a:r>
              <a:rPr lang="en-US" dirty="0" smtClean="0"/>
              <a:t>your supervisor or the department head, even if it means that you have to “reinspect” the buildings. </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Key points:</a:t>
            </a:r>
            <a:r>
              <a:rPr lang="en-US" dirty="0" smtClean="0">
                <a:solidFill>
                  <a:srgbClr val="FF0000"/>
                </a:solidFill>
              </a:rPr>
              <a:t> Although there could be short-term embarrassment to the city or department if this problem is reported, the public outcry would be far worse if citizens learned of a “cover-up.” Moreover, if a building that had not been inspected experienced a fire or structural problem, the government could be held liable. </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KEYPOINT #6:</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government recently purchased plants for several parks and has several left over after planting them. One of your best employees has approached you to ask if he can take the plants home. What would you do?</a:t>
            </a:r>
          </a:p>
          <a:p>
            <a:r>
              <a:rPr lang="en-US" dirty="0" smtClean="0"/>
              <a:t>____ Let </a:t>
            </a:r>
            <a:r>
              <a:rPr lang="en-US" dirty="0" smtClean="0"/>
              <a:t>the employee take the plants. Since they are going to be thrown away otherwise, you consider the plants a reward for good work. </a:t>
            </a:r>
          </a:p>
          <a:p>
            <a:r>
              <a:rPr lang="en-US" dirty="0" smtClean="0"/>
              <a:t>____ Explain </a:t>
            </a:r>
            <a:r>
              <a:rPr lang="en-US" dirty="0" smtClean="0"/>
              <a:t>the employee that letting him take the plants could appear to be inappropriate. The press might make a big deal out of this type of thing.</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#7:</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solidFill>
                  <a:srgbClr val="FF0000"/>
                </a:solidFill>
              </a:rPr>
              <a:t>Key points:</a:t>
            </a:r>
            <a:r>
              <a:rPr lang="en-US" dirty="0" smtClean="0">
                <a:solidFill>
                  <a:srgbClr val="FF0000"/>
                </a:solidFill>
              </a:rPr>
              <a:t> This situation appears innocuous, but giving the plants away could be construed as misuse of government funds. Purchasing more of any item than necessary is wasteful and could also be considered a breach of ethics, as ethical decision making requires making the best use of government funds. The supervisor needs to discuss this situation with his or her manager or department head to find the optimal solution. If there is no other park or government property where the plants could be used, it might be a better option to allow the public to purchase them at cost. </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KEY POINT #7:</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Your spouse works for a small company that is building a new office. The company is considering hiring a consultant to help with the permitting process and the paperwork that is required. A colleague in the planning department has talked about getting some consulting work on the side and suggested that he might be a good candidate. He is not directly involved in the plan review or permitting process, but he has learned enough about these processes to be of great help to your spouse’s company. He has asked you to talk to your spouse; making this connection could be a real boost for your spouse’s career. What would you do?</a:t>
            </a:r>
          </a:p>
          <a:p>
            <a:r>
              <a:rPr lang="en-US" dirty="0" smtClean="0"/>
              <a:t>____	Give him your spouse’s phone number, and let them work it out. After all, it doesn’t really involve you. </a:t>
            </a:r>
          </a:p>
          <a:p>
            <a:r>
              <a:rPr lang="en-US" dirty="0" smtClean="0"/>
              <a:t>____	Suggest to your colleague that such action represents a conflict of interest. Tell him that he should not be accepting jobs as a consultant when he still has a job with the city. </a:t>
            </a:r>
          </a:p>
          <a:p>
            <a:r>
              <a:rPr lang="en-US" dirty="0" smtClean="0"/>
              <a:t>____	Other:</a:t>
            </a:r>
          </a:p>
          <a:p>
            <a:endParaRPr lang="en-US" dirty="0"/>
          </a:p>
        </p:txBody>
      </p:sp>
      <p:sp>
        <p:nvSpPr>
          <p:cNvPr id="3" name="Title 2"/>
          <p:cNvSpPr>
            <a:spLocks noGrp="1"/>
          </p:cNvSpPr>
          <p:nvPr>
            <p:ph type="title"/>
          </p:nvPr>
        </p:nvSpPr>
        <p:spPr/>
        <p:txBody>
          <a:bodyPr/>
          <a:lstStyle/>
          <a:p>
            <a:r>
              <a:rPr lang="en-US" dirty="0" smtClean="0"/>
              <a:t>QUESTION #8: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solidFill>
                  <a:srgbClr val="FF0000"/>
                </a:solidFill>
              </a:rPr>
              <a:t>Key points:</a:t>
            </a:r>
            <a:r>
              <a:rPr lang="en-US" dirty="0" smtClean="0">
                <a:solidFill>
                  <a:srgbClr val="FF0000"/>
                </a:solidFill>
              </a:rPr>
              <a:t> Any time an employee who works for the government accepts a consulting job in his or her area of expertise, there is a potential conflict of interest. It simply would not look good to have an employee in the planning department moonlighting as a consultant. It is the job of managers and supervisors to help promote ethical decision making throughout the organization, so this should be seen as an opportunity to educate the planning department employee about the importance of protecting the government’s image and considering the public’s perception when making decisions. </a:t>
            </a:r>
          </a:p>
          <a:p>
            <a:endParaRPr lang="en-US" dirty="0"/>
          </a:p>
        </p:txBody>
      </p:sp>
      <p:sp>
        <p:nvSpPr>
          <p:cNvPr id="3" name="Title 2"/>
          <p:cNvSpPr>
            <a:spLocks noGrp="1"/>
          </p:cNvSpPr>
          <p:nvPr>
            <p:ph type="title"/>
          </p:nvPr>
        </p:nvSpPr>
        <p:spPr/>
        <p:txBody>
          <a:bodyPr/>
          <a:lstStyle/>
          <a:p>
            <a:r>
              <a:rPr lang="en-US" dirty="0" smtClean="0"/>
              <a:t>KEY POINT #8:</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A prominent developer is about to put up a new housing development. You and your spouse would love to buy one of these premier homes, but you have just sold your house and need to move somewhere quickly—sooner than the homes will be ready. There is a waiting list on rental units in a nearby development. You know the developer well from past experience in the planning department; when you casually mention your dilemma, he offers to rent you a unit temporarily at a reduced price while he builds your home. </a:t>
            </a:r>
          </a:p>
          <a:p>
            <a:r>
              <a:rPr lang="en-US" dirty="0" smtClean="0"/>
              <a:t>____	Turn down the offer. Although there are no legal barriers to this offer, it could be perceived by the public or press as unethical.</a:t>
            </a:r>
          </a:p>
          <a:p>
            <a:r>
              <a:rPr lang="en-US" dirty="0" smtClean="0"/>
              <a:t>____	Accept the unit. You have no influence on zoning or permit decisions, and you don’t expect any issues involving the developer to come before the council in the near future.</a:t>
            </a:r>
          </a:p>
          <a:p>
            <a:r>
              <a:rPr lang="en-US" dirty="0" smtClean="0"/>
              <a:t>____	Other:</a:t>
            </a:r>
          </a:p>
          <a:p>
            <a:endParaRPr lang="en-US" dirty="0"/>
          </a:p>
        </p:txBody>
      </p:sp>
      <p:sp>
        <p:nvSpPr>
          <p:cNvPr id="3" name="Title 2"/>
          <p:cNvSpPr>
            <a:spLocks noGrp="1"/>
          </p:cNvSpPr>
          <p:nvPr>
            <p:ph type="title"/>
          </p:nvPr>
        </p:nvSpPr>
        <p:spPr/>
        <p:txBody>
          <a:bodyPr/>
          <a:lstStyle/>
          <a:p>
            <a:r>
              <a:rPr lang="en-US" dirty="0" smtClean="0"/>
              <a:t>QUESTION #9: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For each of the following ethical dilemmas, participants are to identify the course of action they would take, the issues that are involved, and the potential consequences of each option. </a:t>
            </a:r>
          </a:p>
          <a:p>
            <a:endParaRPr lang="en-US" sz="4000" dirty="0"/>
          </a:p>
        </p:txBody>
      </p:sp>
      <p:sp>
        <p:nvSpPr>
          <p:cNvPr id="3" name="Title 2"/>
          <p:cNvSpPr>
            <a:spLocks noGrp="1"/>
          </p:cNvSpPr>
          <p:nvPr>
            <p:ph type="title"/>
          </p:nvPr>
        </p:nvSpPr>
        <p:spPr/>
        <p:txBody>
          <a:bodyPr/>
          <a:lstStyle/>
          <a:p>
            <a:r>
              <a:rPr lang="en-US" dirty="0" smtClean="0"/>
              <a:t>DIRECTIONS: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solidFill>
                  <a:srgbClr val="FF0000"/>
                </a:solidFill>
              </a:rPr>
              <a:t>Key points:</a:t>
            </a:r>
            <a:r>
              <a:rPr lang="en-US" dirty="0" smtClean="0">
                <a:solidFill>
                  <a:srgbClr val="FF0000"/>
                </a:solidFill>
              </a:rPr>
              <a:t> It is important not to take a gift from anyone who is or may be doing business with the government. This includes most developers. Some participants might suggest taking the unit but insisting on paying full rent, but this option also represents a misuse of the employee’s position with the local government, as the employee would be receiving something that is not available to the general public. There are two important issues. Furthermore, it is important not to assume that just because you are not involved with a vendor today that you won’t be involved in the future. The employee cannot be sure that he or she will not have to make a recommendation on an issue involving this developer. Even if the employee discloses the rent subsidy and recuses him- or herself from making recommendations on future issues, it may lead others to question the objectivity of the employee. </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KEY POINT #9:</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You are on a self-directed work team that has been in place for three months. The team has no “official” leader, but you have emerged as a leader of sorts, partly because you have more experience than some of the other team members. Lately, you have noticed that one of the members of the team has been absent quite a bit, and the team is struggling to figure out how to catch up on the work that has lapsed as a result. One of the other members of the team confided in you yesterday that this employee has been taking “mental health days” to use up some of her sick leave. Your colleague asked you to keep the conversation confidential. What should you do? </a:t>
            </a:r>
          </a:p>
          <a:p>
            <a:r>
              <a:rPr lang="en-US" dirty="0" smtClean="0"/>
              <a:t>____	Nothing. You are not in charge, and saying something would betray your colleague’s confidence. </a:t>
            </a:r>
          </a:p>
          <a:p>
            <a:r>
              <a:rPr lang="en-US" dirty="0" smtClean="0"/>
              <a:t>____	Bring up the employee’s continued absence at your next team meeting. The employee is misusing sick leave, and the team is suffering as a result. You should decide as a team what to do.</a:t>
            </a:r>
          </a:p>
          <a:p>
            <a:r>
              <a:rPr lang="en-US" dirty="0" smtClean="0"/>
              <a:t>____	Other:</a:t>
            </a:r>
          </a:p>
          <a:p>
            <a:endParaRPr lang="en-US" dirty="0"/>
          </a:p>
        </p:txBody>
      </p:sp>
      <p:sp>
        <p:nvSpPr>
          <p:cNvPr id="3" name="Title 2"/>
          <p:cNvSpPr>
            <a:spLocks noGrp="1"/>
          </p:cNvSpPr>
          <p:nvPr>
            <p:ph type="title"/>
          </p:nvPr>
        </p:nvSpPr>
        <p:spPr/>
        <p:txBody>
          <a:bodyPr/>
          <a:lstStyle/>
          <a:p>
            <a:r>
              <a:rPr lang="en-US" dirty="0" smtClean="0"/>
              <a:t>QUESTION #10:</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solidFill>
                  <a:srgbClr val="FF0000"/>
                </a:solidFill>
              </a:rPr>
              <a:t>Key points:</a:t>
            </a:r>
            <a:r>
              <a:rPr lang="en-US" dirty="0" smtClean="0">
                <a:solidFill>
                  <a:srgbClr val="FF0000"/>
                </a:solidFill>
              </a:rPr>
              <a:t> When a self-directed work team is formed, its members need to discuss expectations and ground rules. When one or more team members do not support the team’s mission, the team must give that individual the feedback needed to improve performance. The employee’s use of sick leave is having negative consequences for the rest of the team, creating an unfair work environment. Although the supervisor is not the government-appointed leader, he needs to use his leadership skills to further the mission of the team and the organization. Point out that in cases like these ethics and leadership are closely related.</a:t>
            </a:r>
          </a:p>
          <a:p>
            <a:endParaRPr lang="en-US" dirty="0"/>
          </a:p>
        </p:txBody>
      </p:sp>
      <p:sp>
        <p:nvSpPr>
          <p:cNvPr id="3" name="Title 2"/>
          <p:cNvSpPr>
            <a:spLocks noGrp="1"/>
          </p:cNvSpPr>
          <p:nvPr>
            <p:ph type="title"/>
          </p:nvPr>
        </p:nvSpPr>
        <p:spPr/>
        <p:txBody>
          <a:bodyPr/>
          <a:lstStyle/>
          <a:p>
            <a:r>
              <a:rPr lang="en-US" dirty="0" smtClean="0"/>
              <a:t>KEY POINT #10:</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You have been interviewing candidates for several summer jobs. The application deadline was last week, and you expect to finish your interviews by next Friday. The mayor called you this morning to tell you that her niece’s completed application was on the way and to ask you to squeeze her into the interview schedule. What would you do? </a:t>
            </a:r>
          </a:p>
          <a:p>
            <a:r>
              <a:rPr lang="en-US" dirty="0" smtClean="0"/>
              <a:t>____Tell </a:t>
            </a:r>
            <a:r>
              <a:rPr lang="en-US" dirty="0" smtClean="0"/>
              <a:t>the mayor that the deadline for applications has already passed, so it would be unfair to interview any additional candidates. </a:t>
            </a:r>
          </a:p>
          <a:p>
            <a:r>
              <a:rPr lang="en-US" dirty="0" smtClean="0"/>
              <a:t>____ Schedule </a:t>
            </a:r>
            <a:r>
              <a:rPr lang="en-US" dirty="0" smtClean="0"/>
              <a:t>a meeting with the mayor’s niece, but hold her to the same standards as all the other candidates. The important thing is to hire the best people for the job.</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#11: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Key points:</a:t>
            </a:r>
            <a:r>
              <a:rPr lang="en-US" dirty="0" smtClean="0">
                <a:solidFill>
                  <a:srgbClr val="FF0000"/>
                </a:solidFill>
              </a:rPr>
              <a:t> Unless you have extended the deadline, it would be unethical to interview the mayor’s niece. By bending the rules, you have already lowered—or changed—the standards for different candidates. This is not only unethical; it may be illegal. It is important to be direct with the mayor and clearly explain the situation.</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KEY POINT #11:</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One of your employees has just received a promotion that will require him to spend significant time out in the field. The government has strict rules about the use of cell phones: They are to be used sparingly to call supervisors and colleagues only. You have become aware that this employee is using the phone to check in with his son, who is alone in the afternoons after school. What would you do? </a:t>
            </a:r>
          </a:p>
          <a:p>
            <a:r>
              <a:rPr lang="en-US" dirty="0" smtClean="0"/>
              <a:t>____	Remind the employee of the policy regarding cell phone use and demand that he stop using it for any other purpose. </a:t>
            </a:r>
          </a:p>
          <a:p>
            <a:r>
              <a:rPr lang="en-US" dirty="0" smtClean="0"/>
              <a:t>____	Ignore the calls. You respect the employee’s commitment to his family, and a short call every afternoon has no impact on his ability to get the job done. </a:t>
            </a:r>
          </a:p>
          <a:p>
            <a:r>
              <a:rPr lang="en-US" dirty="0" smtClean="0"/>
              <a:t>____	Other:</a:t>
            </a:r>
          </a:p>
          <a:p>
            <a:endParaRPr lang="en-US" dirty="0"/>
          </a:p>
        </p:txBody>
      </p:sp>
      <p:sp>
        <p:nvSpPr>
          <p:cNvPr id="3" name="Title 2"/>
          <p:cNvSpPr>
            <a:spLocks noGrp="1"/>
          </p:cNvSpPr>
          <p:nvPr>
            <p:ph type="title"/>
          </p:nvPr>
        </p:nvSpPr>
        <p:spPr/>
        <p:txBody>
          <a:bodyPr/>
          <a:lstStyle/>
          <a:p>
            <a:r>
              <a:rPr lang="en-US" dirty="0" smtClean="0"/>
              <a:t>QUESTION #12: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Key points:</a:t>
            </a:r>
            <a:r>
              <a:rPr lang="en-US" dirty="0" smtClean="0">
                <a:solidFill>
                  <a:srgbClr val="FF0000"/>
                </a:solidFill>
              </a:rPr>
              <a:t> It is the supervisor’s job to enforce the rules. Ethics requires enforcing the rules equally for all employees. If the supervisor feels that there should be exceptions to the policy, he or she should bring the issue up with the department head to change the policy. One solution may be to require employees to reimburse the government for any personal calls. </a:t>
            </a:r>
          </a:p>
          <a:p>
            <a:endParaRPr lang="en-US" dirty="0"/>
          </a:p>
        </p:txBody>
      </p:sp>
      <p:sp>
        <p:nvSpPr>
          <p:cNvPr id="3" name="Title 2"/>
          <p:cNvSpPr>
            <a:spLocks noGrp="1"/>
          </p:cNvSpPr>
          <p:nvPr>
            <p:ph type="title"/>
          </p:nvPr>
        </p:nvSpPr>
        <p:spPr/>
        <p:txBody>
          <a:bodyPr/>
          <a:lstStyle/>
          <a:p>
            <a:r>
              <a:rPr lang="en-US" dirty="0" smtClean="0"/>
              <a:t>KEY POINT #12: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You are a supervisor in the parks department. During a recent storm, one of your employees experienced significant property damage. More than a dozen trees were knocked over, and one tree hangs precipitously over his house. Several of the employees on your work team are planning to work this weekend to help the employee cut up and haul away the damaged trees. The employees have asked you if they can borrow a chainsaw from the department to use over the weekend. What would you do? </a:t>
            </a:r>
          </a:p>
          <a:p>
            <a:r>
              <a:rPr lang="en-US" dirty="0" smtClean="0"/>
              <a:t>____	Let them use the chainsaw, but remind them that it needs to be returned first thing Monday morning. </a:t>
            </a:r>
          </a:p>
          <a:p>
            <a:r>
              <a:rPr lang="en-US" dirty="0" smtClean="0"/>
              <a:t>____	Decline their request. The chainsaw is government property. </a:t>
            </a:r>
          </a:p>
          <a:p>
            <a:r>
              <a:rPr lang="en-US" dirty="0" smtClean="0"/>
              <a:t>____	Other:</a:t>
            </a:r>
          </a:p>
          <a:p>
            <a:endParaRPr lang="en-US" dirty="0"/>
          </a:p>
        </p:txBody>
      </p:sp>
      <p:sp>
        <p:nvSpPr>
          <p:cNvPr id="3" name="Title 2"/>
          <p:cNvSpPr>
            <a:spLocks noGrp="1"/>
          </p:cNvSpPr>
          <p:nvPr>
            <p:ph type="title"/>
          </p:nvPr>
        </p:nvSpPr>
        <p:spPr/>
        <p:txBody>
          <a:bodyPr/>
          <a:lstStyle/>
          <a:p>
            <a:r>
              <a:rPr lang="en-US" dirty="0" smtClean="0"/>
              <a:t>QUESTION #13:</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rgbClr val="FF0000"/>
                </a:solidFill>
              </a:rPr>
              <a:t>Key points:</a:t>
            </a:r>
            <a:r>
              <a:rPr lang="en-US" dirty="0" smtClean="0">
                <a:solidFill>
                  <a:srgbClr val="FF0000"/>
                </a:solidFill>
              </a:rPr>
              <a:t> The supervisor should take this opportunity to explain to the work team that any use of government property for personal projects is a breach of ethics. Personal use adds wear and tear to the equipment, perhaps making it necessary to replace it sooner than necessary. There are also liability issues to consider. Insurance would be unlikely to cover an injury that occurred off hours; the government could be held liable if someone got hurt. </a:t>
            </a:r>
            <a:endParaRPr lang="en-US" i="1"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KEY POINT #13:</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Because your job requires you to work on utilities projects all over the city, you have the use of a marked city car, which you park at your home overnight. Your son’s preschool is next to the public works office where your workday always begins. He is small enough to need a car seat, which you have secured in the back seat of this vehicle. This short time together is enjoyable to both you and your son, and you make sure to leave plenty of time to drop him off, so that you are never late for work. One morning you suddenly realize that you were supposed to bring breakfast treats to the preschool today.  If you hurry, you can load up your son, stop by Target on the way, and still get him and yourself where you need to be.  What should you do?</a:t>
            </a:r>
            <a:endParaRPr lang="en-US" dirty="0" smtClean="0"/>
          </a:p>
          <a:p>
            <a:r>
              <a:rPr lang="en-US" dirty="0" smtClean="0"/>
              <a:t>____	</a:t>
            </a:r>
            <a:r>
              <a:rPr lang="en-US" dirty="0" smtClean="0"/>
              <a:t>You should not be driving your son around in a city car in the first place.</a:t>
            </a:r>
            <a:endParaRPr lang="en-US" dirty="0" smtClean="0"/>
          </a:p>
          <a:p>
            <a:r>
              <a:rPr lang="en-US" dirty="0" smtClean="0"/>
              <a:t>____	</a:t>
            </a:r>
            <a:r>
              <a:rPr lang="en-US" dirty="0" smtClean="0"/>
              <a:t>The morning trip to preschool is okay because it does not involve any further driving and thus does not cost anyone anything.  However, you should not make that detour to Target.</a:t>
            </a:r>
            <a:endParaRPr lang="en-US" dirty="0" smtClean="0"/>
          </a:p>
          <a:p>
            <a:r>
              <a:rPr lang="en-US" dirty="0" smtClean="0"/>
              <a:t>____	</a:t>
            </a:r>
            <a:r>
              <a:rPr lang="en-US" dirty="0" smtClean="0"/>
              <a:t>The well-being of the community’s children—yours and the others at the preschool—is something this city prides itself on and seeks to encourage in every way.  Within limits—for instance, if Target is not too far out of the way—it is fine to use the car in all these ways.</a:t>
            </a:r>
            <a:endParaRPr lang="en-US" dirty="0" smtClean="0"/>
          </a:p>
          <a:p>
            <a:endParaRPr lang="en-US" dirty="0"/>
          </a:p>
        </p:txBody>
      </p:sp>
      <p:sp>
        <p:nvSpPr>
          <p:cNvPr id="3" name="Title 2"/>
          <p:cNvSpPr>
            <a:spLocks noGrp="1"/>
          </p:cNvSpPr>
          <p:nvPr>
            <p:ph type="title"/>
          </p:nvPr>
        </p:nvSpPr>
        <p:spPr/>
        <p:txBody>
          <a:bodyPr/>
          <a:lstStyle/>
          <a:p>
            <a:r>
              <a:rPr lang="en-US" dirty="0" smtClean="0"/>
              <a:t>QUESTION </a:t>
            </a:r>
            <a:r>
              <a:rPr lang="en-US" dirty="0" smtClean="0"/>
              <a:t>#</a:t>
            </a:r>
            <a:r>
              <a:rPr lang="en-US" dirty="0" smtClean="0"/>
              <a:t>14</a:t>
            </a:r>
            <a:r>
              <a:rPr lang="en-US" dirty="0" smtClean="0"/>
              <a:t>:</a:t>
            </a:r>
            <a:endParaRPr lang="en-US" dirty="0"/>
          </a:p>
        </p:txBody>
      </p:sp>
    </p:spTree>
    <p:extLst>
      <p:ext uri="{BB962C8B-B14F-4D97-AF65-F5344CB8AC3E}">
        <p14:creationId xmlns:p14="http://schemas.microsoft.com/office/powerpoint/2010/main" val="17547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colleague whom you consider a friend has been taking petty cash. You have just learned about your friend’s actions. What would you do? </a:t>
            </a:r>
          </a:p>
          <a:p>
            <a:r>
              <a:rPr lang="en-US" dirty="0" smtClean="0"/>
              <a:t>____ Tell </a:t>
            </a:r>
            <a:r>
              <a:rPr lang="en-US" dirty="0" smtClean="0"/>
              <a:t>the appropriate authority what you know.</a:t>
            </a:r>
          </a:p>
          <a:p>
            <a:r>
              <a:rPr lang="en-US" dirty="0" smtClean="0"/>
              <a:t>____ Keep </a:t>
            </a:r>
            <a:r>
              <a:rPr lang="en-US" dirty="0" smtClean="0"/>
              <a:t>quiet. You do not want your friend to be fired over such a small matter.</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rgbClr val="FF0000"/>
                </a:solidFill>
              </a:rPr>
              <a:t>Key points:</a:t>
            </a:r>
            <a:r>
              <a:rPr lang="en-US" dirty="0" smtClean="0">
                <a:solidFill>
                  <a:srgbClr val="FF0000"/>
                </a:solidFill>
              </a:rPr>
              <a:t> </a:t>
            </a:r>
            <a:r>
              <a:rPr lang="en-US" dirty="0" smtClean="0">
                <a:solidFill>
                  <a:srgbClr val="FF0000"/>
                </a:solidFill>
              </a:rPr>
              <a:t>This car is paid for by taxpayers. Some cities have clear regulations regarding how those with city cars can use them, and if these rules allow a trip like the morning trip to preschool, which does not require any extra mileage, and if your supervisor knows about this and approves it, this use may be acceptable in your city. However, even in cases such as this, seeing a city car being used in this way may make taxpayers suspicious about your use of government resources. Spotting the booster seat in the back as you work at various locations may raise further questions. This is something city governments and employees should consider as a general matter of policy, taking account of public perceptions as well as employees’ convenience.</a:t>
            </a:r>
            <a:endParaRPr lang="en-US" i="1"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KEY POINT #</a:t>
            </a:r>
            <a:r>
              <a:rPr lang="en-US" dirty="0" smtClean="0"/>
              <a:t>14:</a:t>
            </a:r>
            <a:endParaRPr lang="en-US" dirty="0"/>
          </a:p>
        </p:txBody>
      </p:sp>
    </p:spTree>
    <p:extLst>
      <p:ext uri="{BB962C8B-B14F-4D97-AF65-F5344CB8AC3E}">
        <p14:creationId xmlns:p14="http://schemas.microsoft.com/office/powerpoint/2010/main" val="1108719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Your city has a presence on Facebook, Twitter, </a:t>
            </a:r>
            <a:r>
              <a:rPr lang="en-US" dirty="0" err="1" smtClean="0"/>
              <a:t>Instagram</a:t>
            </a:r>
            <a:r>
              <a:rPr lang="en-US" dirty="0" smtClean="0"/>
              <a:t> and other social media outlets. Your job is in the parks department and you have no interaction at work or outside work with the people responsible for the city’s work in social media. However, you enjoy spending personal time outsid</a:t>
            </a:r>
            <a:r>
              <a:rPr lang="en-US" dirty="0" smtClean="0"/>
              <a:t>e of work checking out social media and you sometimes check the city’s pages. One day you notice that a number of negative citizen comments have been posted about “the kind of kids” who hang out in one of the city parks. You sense racial overtones in these comments and angrily post a comment charging these citizens with racism. The next morning you tell your supervisor what you have seen and written online.  Have you acted ethically?</a:t>
            </a:r>
            <a:endParaRPr lang="en-US" dirty="0" smtClean="0"/>
          </a:p>
          <a:p>
            <a:r>
              <a:rPr lang="en-US" dirty="0" smtClean="0"/>
              <a:t>____	</a:t>
            </a:r>
            <a:r>
              <a:rPr lang="en-US" dirty="0" smtClean="0"/>
              <a:t>No. Because you work for the parks department, you should not post comments related to parks department business, even on your own time.</a:t>
            </a:r>
            <a:endParaRPr lang="en-US" dirty="0" smtClean="0"/>
          </a:p>
          <a:p>
            <a:r>
              <a:rPr lang="en-US" dirty="0" smtClean="0"/>
              <a:t>____	</a:t>
            </a:r>
            <a:r>
              <a:rPr lang="en-US" dirty="0" smtClean="0"/>
              <a:t>Yes. You spoke out against racism, expressing a strongly held value of your city government, and you were honest with your supervisor about what you had done.</a:t>
            </a:r>
            <a:endParaRPr lang="en-US" dirty="0" smtClean="0"/>
          </a:p>
          <a:p>
            <a:r>
              <a:rPr lang="en-US" dirty="0" smtClean="0"/>
              <a:t>____	</a:t>
            </a:r>
            <a:r>
              <a:rPr lang="en-US" dirty="0" smtClean="0"/>
              <a:t>Other.</a:t>
            </a:r>
            <a:endParaRPr lang="en-US" dirty="0" smtClean="0"/>
          </a:p>
          <a:p>
            <a:endParaRPr lang="en-US" dirty="0"/>
          </a:p>
        </p:txBody>
      </p:sp>
      <p:sp>
        <p:nvSpPr>
          <p:cNvPr id="3" name="Title 2"/>
          <p:cNvSpPr>
            <a:spLocks noGrp="1"/>
          </p:cNvSpPr>
          <p:nvPr>
            <p:ph type="title"/>
          </p:nvPr>
        </p:nvSpPr>
        <p:spPr/>
        <p:txBody>
          <a:bodyPr/>
          <a:lstStyle/>
          <a:p>
            <a:r>
              <a:rPr lang="en-US" dirty="0" smtClean="0"/>
              <a:t>QUESTION </a:t>
            </a:r>
            <a:r>
              <a:rPr lang="en-US" dirty="0" smtClean="0"/>
              <a:t>#</a:t>
            </a:r>
            <a:r>
              <a:rPr lang="en-US" dirty="0" smtClean="0"/>
              <a:t>15</a:t>
            </a:r>
            <a:r>
              <a:rPr lang="en-US" dirty="0" smtClean="0"/>
              <a:t>:</a:t>
            </a:r>
            <a:endParaRPr lang="en-US" dirty="0"/>
          </a:p>
        </p:txBody>
      </p:sp>
    </p:spTree>
    <p:extLst>
      <p:ext uri="{BB962C8B-B14F-4D97-AF65-F5344CB8AC3E}">
        <p14:creationId xmlns:p14="http://schemas.microsoft.com/office/powerpoint/2010/main" val="1909708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rgbClr val="FF0000"/>
                </a:solidFill>
              </a:rPr>
              <a:t>Key points:</a:t>
            </a:r>
            <a:r>
              <a:rPr lang="en-US" dirty="0" smtClean="0">
                <a:solidFill>
                  <a:srgbClr val="FF0000"/>
                </a:solidFill>
              </a:rPr>
              <a:t> </a:t>
            </a:r>
            <a:r>
              <a:rPr lang="en-US" dirty="0" smtClean="0">
                <a:solidFill>
                  <a:srgbClr val="FF0000"/>
                </a:solidFill>
              </a:rPr>
              <a:t>It is good that you informed your supervisor of what you read online so that the city can be aware of this conflict in the larger community and take steps to address tensions. It is also good that you were transparent about your own participation in the online comments. However, as a government employee you should not post public comments on matters related to the city, and especially on matters related to your own area of work. Your comments might be seen by citizens as official government pronouncements, even if you say things the whole government would support. Others in </a:t>
            </a:r>
            <a:r>
              <a:rPr lang="en-US" smtClean="0">
                <a:solidFill>
                  <a:srgbClr val="FF0000"/>
                </a:solidFill>
              </a:rPr>
              <a:t>city government </a:t>
            </a:r>
            <a:r>
              <a:rPr lang="en-US" dirty="0" smtClean="0">
                <a:solidFill>
                  <a:srgbClr val="FF0000"/>
                </a:solidFill>
              </a:rPr>
              <a:t>should be managing the city’s online presence—including addressing any prejudicial remarks that may appear there.</a:t>
            </a:r>
            <a:endParaRPr lang="en-US" i="1"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KEY POINT #</a:t>
            </a:r>
            <a:r>
              <a:rPr lang="en-US" dirty="0" smtClean="0"/>
              <a:t>15:</a:t>
            </a:r>
            <a:endParaRPr lang="en-US" dirty="0"/>
          </a:p>
        </p:txBody>
      </p:sp>
    </p:spTree>
    <p:extLst>
      <p:ext uri="{BB962C8B-B14F-4D97-AF65-F5344CB8AC3E}">
        <p14:creationId xmlns:p14="http://schemas.microsoft.com/office/powerpoint/2010/main" val="389570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solidFill>
                  <a:srgbClr val="FF0000"/>
                </a:solidFill>
              </a:rPr>
              <a:t>Key points: </a:t>
            </a:r>
            <a:r>
              <a:rPr lang="en-US" dirty="0" smtClean="0">
                <a:solidFill>
                  <a:srgbClr val="FF0000"/>
                </a:solidFill>
              </a:rPr>
              <a:t>This situation pits personal and organizational loyalties against each other. Even though the amount stolen may be minimal, this situation is very serious because it involves theft of government funds. </a:t>
            </a:r>
          </a:p>
          <a:p>
            <a:endParaRPr lang="en-US" dirty="0" smtClean="0">
              <a:solidFill>
                <a:srgbClr val="FF0000"/>
              </a:solidFill>
            </a:endParaRPr>
          </a:p>
          <a:p>
            <a:r>
              <a:rPr lang="en-US" dirty="0" smtClean="0">
                <a:solidFill>
                  <a:srgbClr val="FF0000"/>
                </a:solidFill>
              </a:rPr>
              <a:t>By saying nothing, a manager or supervisor is in reality condoning the act and could be held accountable. It could also be argued that if you say nothing, your friend might try more serious embezzlement in the future. Some participants might believe that a better course of action would be to confront the employee and insist that he or she come clean; if this course of action is taken, it is critical that the manager or supervisor be prepared to turn in the employee if the employee refuses to come clean. Paying back the money is not sufficient; the employee must admit to the theft and make restitution. </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KEY POINTS:   #1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You have worked with a local government supplier for many years and have developed a good relationship with the sales representative. He mentions that he has some season tickets for the local professional basketball games that he cannot use. He suggests that you and your spouse accept them as a gift.  What would you do? </a:t>
            </a:r>
          </a:p>
          <a:p>
            <a:endParaRPr lang="en-US" dirty="0" smtClean="0"/>
          </a:p>
          <a:p>
            <a:r>
              <a:rPr lang="en-US" dirty="0" smtClean="0"/>
              <a:t>____</a:t>
            </a:r>
            <a:r>
              <a:rPr lang="en-US" dirty="0"/>
              <a:t> </a:t>
            </a:r>
            <a:r>
              <a:rPr lang="en-US" dirty="0" smtClean="0"/>
              <a:t>Accept </a:t>
            </a:r>
            <a:r>
              <a:rPr lang="en-US" dirty="0" smtClean="0"/>
              <a:t>the tickets and list the tickets on your financial disclosure form. The sales representative is a friend and is not asking for anything in return.</a:t>
            </a:r>
          </a:p>
          <a:p>
            <a:r>
              <a:rPr lang="en-US" dirty="0" smtClean="0"/>
              <a:t>____ Turn </a:t>
            </a:r>
            <a:r>
              <a:rPr lang="en-US" dirty="0" smtClean="0"/>
              <a:t>down the offer of the tickets. You believe that the gift might compromise your objectivity or others’ perception of your objectivity in your relationship with this and other suppliers. </a:t>
            </a:r>
          </a:p>
          <a:p>
            <a:r>
              <a:rPr lang="en-US" dirty="0" smtClean="0"/>
              <a:t>____</a:t>
            </a:r>
            <a:r>
              <a:rPr lang="en-US" dirty="0"/>
              <a:t> </a:t>
            </a:r>
            <a:r>
              <a:rPr lang="en-US" dirty="0" smtClean="0"/>
              <a:t>Other</a:t>
            </a:r>
            <a:r>
              <a:rPr lang="en-US" dirty="0" smtClean="0"/>
              <a:t>:</a:t>
            </a:r>
          </a:p>
        </p:txBody>
      </p:sp>
      <p:sp>
        <p:nvSpPr>
          <p:cNvPr id="3" name="Title 2"/>
          <p:cNvSpPr>
            <a:spLocks noGrp="1"/>
          </p:cNvSpPr>
          <p:nvPr>
            <p:ph type="title"/>
          </p:nvPr>
        </p:nvSpPr>
        <p:spPr/>
        <p:txBody>
          <a:bodyPr/>
          <a:lstStyle/>
          <a:p>
            <a:r>
              <a:rPr lang="en-US" dirty="0" smtClean="0"/>
              <a:t>QUESTION #2: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rgbClr val="FF0000"/>
                </a:solidFill>
              </a:rPr>
              <a:t>Key points:</a:t>
            </a:r>
            <a:r>
              <a:rPr lang="en-US" dirty="0" smtClean="0">
                <a:solidFill>
                  <a:srgbClr val="FF0000"/>
                </a:solidFill>
              </a:rPr>
              <a:t> Many local governments have rules about gifts; this would be a good time to review these rules. Regardless, it is critical that employees follow guidelines prescribed by state financial disclosure laws, which usually require public employees to disclose all gifts. Most government employees find that their lives are less complicated, however, if they make it a practice not to accept gifts of any kind from those who do business with local government.</a:t>
            </a:r>
          </a:p>
          <a:p>
            <a:endParaRPr lang="en-US" dirty="0"/>
          </a:p>
        </p:txBody>
      </p:sp>
      <p:sp>
        <p:nvSpPr>
          <p:cNvPr id="3" name="Title 2"/>
          <p:cNvSpPr>
            <a:spLocks noGrp="1"/>
          </p:cNvSpPr>
          <p:nvPr>
            <p:ph type="title"/>
          </p:nvPr>
        </p:nvSpPr>
        <p:spPr/>
        <p:txBody>
          <a:bodyPr/>
          <a:lstStyle/>
          <a:p>
            <a:r>
              <a:rPr lang="en-US" dirty="0" smtClean="0"/>
              <a:t>KEYPOINT #2: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Your local government’s policy allows for a per diem for meals when employees travel on business. You have decided to stay with old friends rather than at a hotel and plan to eat dinner at their home. As you fill out your travel expense form, you reflect on the per diem.  What would you do?</a:t>
            </a:r>
          </a:p>
          <a:p>
            <a:r>
              <a:rPr lang="en-US" dirty="0" smtClean="0"/>
              <a:t>____ Claim </a:t>
            </a:r>
            <a:r>
              <a:rPr lang="en-US" dirty="0" smtClean="0"/>
              <a:t>the per diem. After all, on some trips the per diem has not covered all of your expenses. </a:t>
            </a:r>
          </a:p>
          <a:p>
            <a:r>
              <a:rPr lang="en-US" dirty="0" smtClean="0"/>
              <a:t>____ Claim </a:t>
            </a:r>
            <a:r>
              <a:rPr lang="en-US" dirty="0" smtClean="0"/>
              <a:t>only those expenses you incurred.</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Key points:</a:t>
            </a:r>
            <a:r>
              <a:rPr lang="en-US" dirty="0" smtClean="0">
                <a:solidFill>
                  <a:srgbClr val="FF0000"/>
                </a:solidFill>
              </a:rPr>
              <a:t> It may be tempting to accept the per diem—after all the employee has saved the government money by forgoing a hotel stay. It is critical to be honest and accurate when asking for reimbursement of expenses, however, and to avoid misrepresenting expenses or misuse of travel funds. The per diem is intended to cover expenses; if no expenses were incurred, accepting the per diem is dishonest. What would you do? </a:t>
            </a:r>
          </a:p>
          <a:p>
            <a:endParaRPr lang="en-US" dirty="0"/>
          </a:p>
        </p:txBody>
      </p:sp>
      <p:sp>
        <p:nvSpPr>
          <p:cNvPr id="3" name="Title 2"/>
          <p:cNvSpPr>
            <a:spLocks noGrp="1"/>
          </p:cNvSpPr>
          <p:nvPr>
            <p:ph type="title"/>
          </p:nvPr>
        </p:nvSpPr>
        <p:spPr/>
        <p:txBody>
          <a:bodyPr/>
          <a:lstStyle/>
          <a:p>
            <a:r>
              <a:rPr lang="en-US" dirty="0" smtClean="0"/>
              <a:t>KEY POINT #3:</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The governing body has just approved a staff recommendation to refurbish the community’s parks with the latest playground equipment. The manufacturer of this equipment has offered to pay for your trip to nearby resort town to see the layout of the equipment in use.  </a:t>
            </a:r>
          </a:p>
          <a:p>
            <a:r>
              <a:rPr lang="en-US" dirty="0" smtClean="0"/>
              <a:t>____ Accept </a:t>
            </a:r>
            <a:r>
              <a:rPr lang="en-US" dirty="0" smtClean="0"/>
              <a:t>the offer. The governing body has already approved the purchase, so having the company pay for your trip is merely part of a public-private partnership that will save the taxpayers money.</a:t>
            </a:r>
          </a:p>
          <a:p>
            <a:r>
              <a:rPr lang="en-US" dirty="0" smtClean="0"/>
              <a:t>____ Insist </a:t>
            </a:r>
            <a:r>
              <a:rPr lang="en-US" dirty="0" smtClean="0"/>
              <a:t>on having the local government pay for the trip. You want to avoid any appearance of influence.</a:t>
            </a:r>
          </a:p>
          <a:p>
            <a:r>
              <a:rPr lang="en-US" dirty="0" smtClean="0"/>
              <a:t>____ Other</a:t>
            </a:r>
            <a:r>
              <a:rPr lang="en-US" dirty="0" smtClean="0"/>
              <a:t>:</a:t>
            </a:r>
          </a:p>
          <a:p>
            <a:endParaRPr lang="en-US" dirty="0"/>
          </a:p>
        </p:txBody>
      </p:sp>
      <p:sp>
        <p:nvSpPr>
          <p:cNvPr id="3" name="Title 2"/>
          <p:cNvSpPr>
            <a:spLocks noGrp="1"/>
          </p:cNvSpPr>
          <p:nvPr>
            <p:ph type="title"/>
          </p:nvPr>
        </p:nvSpPr>
        <p:spPr/>
        <p:txBody>
          <a:bodyPr/>
          <a:lstStyle/>
          <a:p>
            <a:r>
              <a:rPr lang="en-US" dirty="0" smtClean="0"/>
              <a:t>QUESTION #4:</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3455</Words>
  <Application>Microsoft Macintosh PowerPoint</Application>
  <PresentationFormat>On-screen Show (4:3)</PresentationFormat>
  <Paragraphs>113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WHAT WOULD YOU DO?</vt:lpstr>
      <vt:lpstr>DIRECTIONS: </vt:lpstr>
      <vt:lpstr>QUESTION #1:</vt:lpstr>
      <vt:lpstr>KEY POINTS:   #1</vt:lpstr>
      <vt:lpstr>QUESTION #2:</vt:lpstr>
      <vt:lpstr>KEYPOINT #2:</vt:lpstr>
      <vt:lpstr>QUESTION #3:</vt:lpstr>
      <vt:lpstr>KEY POINT #3:</vt:lpstr>
      <vt:lpstr>QUESTION #4:</vt:lpstr>
      <vt:lpstr>KEYPOINT #4:</vt:lpstr>
      <vt:lpstr>QUESTION #5:</vt:lpstr>
      <vt:lpstr>KEY POINT #5:</vt:lpstr>
      <vt:lpstr>QUESTION #6:</vt:lpstr>
      <vt:lpstr>KEYPOINT #6:</vt:lpstr>
      <vt:lpstr>QUESTION #7:</vt:lpstr>
      <vt:lpstr>KEY POINT #7:</vt:lpstr>
      <vt:lpstr>QUESTION #8:</vt:lpstr>
      <vt:lpstr>KEY POINT #8:</vt:lpstr>
      <vt:lpstr>QUESTION #9:</vt:lpstr>
      <vt:lpstr>KEY POINT #9:</vt:lpstr>
      <vt:lpstr>QUESTION #10:</vt:lpstr>
      <vt:lpstr>KEY POINT #10:</vt:lpstr>
      <vt:lpstr>QUESTION #11:</vt:lpstr>
      <vt:lpstr>KEY POINT #11:</vt:lpstr>
      <vt:lpstr>QUESTION #12:</vt:lpstr>
      <vt:lpstr>KEY POINT #12:</vt:lpstr>
      <vt:lpstr>QUESTION #13:</vt:lpstr>
      <vt:lpstr>KEY POINT #13:</vt:lpstr>
      <vt:lpstr>QUESTION #14:</vt:lpstr>
      <vt:lpstr>KEY POINT #14:</vt:lpstr>
      <vt:lpstr>QUESTION #15:</vt:lpstr>
      <vt:lpstr>KEY POINT #15: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WOULD YOU DO?</dc:title>
  <dc:creator>jill</dc:creator>
  <cp:lastModifiedBy>Jamie Ward</cp:lastModifiedBy>
  <cp:revision>6</cp:revision>
  <dcterms:created xsi:type="dcterms:W3CDTF">2010-08-03T11:49:57Z</dcterms:created>
  <dcterms:modified xsi:type="dcterms:W3CDTF">2018-04-24T19:13:16Z</dcterms:modified>
</cp:coreProperties>
</file>