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71" r:id="rId5"/>
    <p:sldId id="272" r:id="rId6"/>
    <p:sldId id="259" r:id="rId7"/>
    <p:sldId id="264" r:id="rId8"/>
    <p:sldId id="273" r:id="rId9"/>
    <p:sldId id="261" r:id="rId10"/>
    <p:sldId id="262" r:id="rId11"/>
    <p:sldId id="263" r:id="rId12"/>
    <p:sldId id="265" r:id="rId13"/>
    <p:sldId id="266" r:id="rId14"/>
    <p:sldId id="267" r:id="rId15"/>
    <p:sldId id="268" r:id="rId16"/>
    <p:sldId id="269" r:id="rId17"/>
    <p:sldId id="257"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7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54FDDD5-4D91-4D8A-8A89-9AA9E814EF76}" type="datetimeFigureOut">
              <a:rPr lang="en-US" smtClean="0"/>
              <a:pPr/>
              <a:t>8/21/2012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660A371-C21D-48F6-9ADB-E49879F77C0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4FDDD5-4D91-4D8A-8A89-9AA9E814EF76}" type="datetimeFigureOut">
              <a:rPr lang="en-US" smtClean="0"/>
              <a:pPr/>
              <a:t>8/21/2012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660A371-C21D-48F6-9ADB-E49879F77C0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4FDDD5-4D91-4D8A-8A89-9AA9E814EF76}" type="datetimeFigureOut">
              <a:rPr lang="en-US" smtClean="0"/>
              <a:pPr/>
              <a:t>8/21/2012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660A371-C21D-48F6-9ADB-E49879F77C0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4FDDD5-4D91-4D8A-8A89-9AA9E814EF76}" type="datetimeFigureOut">
              <a:rPr lang="en-US" smtClean="0"/>
              <a:pPr/>
              <a:t>8/21/2012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660A371-C21D-48F6-9ADB-E49879F77C03}"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54FDDD5-4D91-4D8A-8A89-9AA9E814EF76}" type="datetimeFigureOut">
              <a:rPr lang="en-US" smtClean="0"/>
              <a:pPr/>
              <a:t>8/21/2012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660A371-C21D-48F6-9ADB-E49879F77C03}"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4FDDD5-4D91-4D8A-8A89-9AA9E814EF76}" type="datetimeFigureOut">
              <a:rPr lang="en-US" smtClean="0"/>
              <a:pPr/>
              <a:t>8/21/2012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660A371-C21D-48F6-9ADB-E49879F77C03}"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54FDDD5-4D91-4D8A-8A89-9AA9E814EF76}" type="datetimeFigureOut">
              <a:rPr lang="en-US" smtClean="0"/>
              <a:pPr/>
              <a:t>8/21/2012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660A371-C21D-48F6-9ADB-E49879F77C0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54FDDD5-4D91-4D8A-8A89-9AA9E814EF76}" type="datetimeFigureOut">
              <a:rPr lang="en-US" smtClean="0"/>
              <a:pPr/>
              <a:t>8/21/2012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660A371-C21D-48F6-9ADB-E49879F77C03}"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54FDDD5-4D91-4D8A-8A89-9AA9E814EF76}" type="datetimeFigureOut">
              <a:rPr lang="en-US" smtClean="0"/>
              <a:pPr/>
              <a:t>8/21/2012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660A371-C21D-48F6-9ADB-E49879F77C0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54FDDD5-4D91-4D8A-8A89-9AA9E814EF76}" type="datetimeFigureOut">
              <a:rPr lang="en-US" smtClean="0"/>
              <a:pPr/>
              <a:t>8/21/2012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660A371-C21D-48F6-9ADB-E49879F77C0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54FDDD5-4D91-4D8A-8A89-9AA9E814EF76}" type="datetimeFigureOut">
              <a:rPr lang="en-US" smtClean="0"/>
              <a:pPr/>
              <a:t>8/21/2012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660A371-C21D-48F6-9ADB-E49879F77C03}"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54FDDD5-4D91-4D8A-8A89-9AA9E814EF76}" type="datetimeFigureOut">
              <a:rPr lang="en-US" smtClean="0"/>
              <a:pPr/>
              <a:t>8/21/2012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660A371-C21D-48F6-9ADB-E49879F77C0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MOVIE:  Government Ethics</a:t>
            </a:r>
            <a:endParaRPr lang="en-US" dirty="0"/>
          </a:p>
        </p:txBody>
      </p:sp>
      <p:sp>
        <p:nvSpPr>
          <p:cNvPr id="3" name="Subtitle 2"/>
          <p:cNvSpPr>
            <a:spLocks noGrp="1"/>
          </p:cNvSpPr>
          <p:nvPr>
            <p:ph type="subTitle" idx="1"/>
          </p:nvPr>
        </p:nvSpPr>
        <p:spPr/>
        <p:txBody>
          <a:bodyPr/>
          <a:lstStyle/>
          <a:p>
            <a:r>
              <a:rPr lang="en-US" dirty="0" smtClean="0"/>
              <a:t>We will watch a short video:  11 minutes in length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600" dirty="0" smtClean="0">
                <a:solidFill>
                  <a:srgbClr val="FF0000"/>
                </a:solidFill>
              </a:rPr>
              <a:t>(This information is always of a private nature and like taxpayer information, medical records, criminal histories, and juvenile records, it may be against the law to disclose it.  You are also no ever permitted to use the confidential information for your own private gain or give that information to anyone who has not been authorized.)</a:t>
            </a:r>
          </a:p>
          <a:p>
            <a:endParaRPr lang="en-US" dirty="0">
              <a:solidFill>
                <a:srgbClr val="FF0000"/>
              </a:solidFill>
            </a:endParaRPr>
          </a:p>
        </p:txBody>
      </p:sp>
      <p:sp>
        <p:nvSpPr>
          <p:cNvPr id="3" name="Title 2"/>
          <p:cNvSpPr>
            <a:spLocks noGrp="1"/>
          </p:cNvSpPr>
          <p:nvPr>
            <p:ph type="title"/>
          </p:nvPr>
        </p:nvSpPr>
        <p:spPr/>
        <p:txBody>
          <a:bodyPr/>
          <a:lstStyle/>
          <a:p>
            <a:r>
              <a:rPr lang="en-US" dirty="0" smtClean="0"/>
              <a:t>ANSWER #1:</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4400" dirty="0" smtClean="0"/>
              <a:t>Most of us already know government employees should never show favoritism, but why?</a:t>
            </a:r>
          </a:p>
          <a:p>
            <a:pPr lvl="0"/>
            <a:endParaRPr lang="en-US" dirty="0" smtClean="0"/>
          </a:p>
          <a:p>
            <a:r>
              <a:rPr lang="en-US" sz="3200" dirty="0" smtClean="0">
                <a:solidFill>
                  <a:srgbClr val="FF0000"/>
                </a:solidFill>
              </a:rPr>
              <a:t>(We work for all the citizens and are hired to treat all citizens equally). </a:t>
            </a:r>
          </a:p>
          <a:p>
            <a:endParaRPr lang="en-US" dirty="0"/>
          </a:p>
        </p:txBody>
      </p:sp>
      <p:sp>
        <p:nvSpPr>
          <p:cNvPr id="3" name="Title 2"/>
          <p:cNvSpPr>
            <a:spLocks noGrp="1"/>
          </p:cNvSpPr>
          <p:nvPr>
            <p:ph type="title"/>
          </p:nvPr>
        </p:nvSpPr>
        <p:spPr/>
        <p:txBody>
          <a:bodyPr/>
          <a:lstStyle/>
          <a:p>
            <a:r>
              <a:rPr lang="en-US" dirty="0" smtClean="0"/>
              <a:t>QUESTION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sz="3200" dirty="0" smtClean="0"/>
              <a:t>If you violate the code of ethics, you could be disciplined.  What are the forms of discipline an employee can receive?</a:t>
            </a:r>
          </a:p>
          <a:p>
            <a:pPr lvl="0"/>
            <a:endParaRPr lang="en-US" sz="3200" dirty="0" smtClean="0"/>
          </a:p>
          <a:p>
            <a:r>
              <a:rPr lang="en-US" sz="3200" dirty="0" smtClean="0">
                <a:solidFill>
                  <a:srgbClr val="FF0000"/>
                </a:solidFill>
              </a:rPr>
              <a:t>ANSWER: (Unethical behavior can result in anything from a letter of reprimand to suspension and even termination.) </a:t>
            </a:r>
          </a:p>
          <a:p>
            <a:endParaRPr lang="en-US" dirty="0">
              <a:solidFill>
                <a:srgbClr val="FF0000"/>
              </a:solidFill>
            </a:endParaRPr>
          </a:p>
        </p:txBody>
      </p:sp>
      <p:sp>
        <p:nvSpPr>
          <p:cNvPr id="3" name="Title 2"/>
          <p:cNvSpPr>
            <a:spLocks noGrp="1"/>
          </p:cNvSpPr>
          <p:nvPr>
            <p:ph type="title"/>
          </p:nvPr>
        </p:nvSpPr>
        <p:spPr/>
        <p:txBody>
          <a:bodyPr/>
          <a:lstStyle/>
          <a:p>
            <a:r>
              <a:rPr lang="en-US" dirty="0" smtClean="0"/>
              <a:t>QUESTION # 3: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sz="3200" dirty="0" smtClean="0"/>
              <a:t>The program states you may not personally profit from government business.  What does that mean?</a:t>
            </a:r>
          </a:p>
          <a:p>
            <a:pPr lvl="0"/>
            <a:endParaRPr lang="en-US" dirty="0" smtClean="0"/>
          </a:p>
          <a:p>
            <a:r>
              <a:rPr lang="en-US" dirty="0" smtClean="0">
                <a:solidFill>
                  <a:srgbClr val="FF0000"/>
                </a:solidFill>
              </a:rPr>
              <a:t>ANSWER: (You cannot direct business to any company in which you have a direct or indirect financial interest.  You also cannot conduct personal financial business with any company you have contact with in your role as a government employee.)</a:t>
            </a:r>
            <a:endParaRPr lang="en-US" dirty="0">
              <a:solidFill>
                <a:srgbClr val="FF0000"/>
              </a:solidFill>
            </a:endParaRPr>
          </a:p>
        </p:txBody>
      </p:sp>
      <p:sp>
        <p:nvSpPr>
          <p:cNvPr id="3" name="Title 2"/>
          <p:cNvSpPr>
            <a:spLocks noGrp="1"/>
          </p:cNvSpPr>
          <p:nvPr>
            <p:ph type="title"/>
          </p:nvPr>
        </p:nvSpPr>
        <p:spPr/>
        <p:txBody>
          <a:bodyPr/>
          <a:lstStyle/>
          <a:p>
            <a:r>
              <a:rPr lang="en-US" dirty="0" smtClean="0"/>
              <a:t>QUESTION #4: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3200" dirty="0" smtClean="0"/>
              <a:t>It would be possible to list all the business activities that might conflict with your duties, so if you’re thinking of engaging in outside financial interests, what is the first thing you should do?</a:t>
            </a:r>
          </a:p>
          <a:p>
            <a:pPr lvl="0"/>
            <a:endParaRPr lang="en-US" dirty="0" smtClean="0"/>
          </a:p>
          <a:p>
            <a:r>
              <a:rPr lang="en-US" sz="2400" dirty="0" smtClean="0">
                <a:solidFill>
                  <a:srgbClr val="FF0000"/>
                </a:solidFill>
              </a:rPr>
              <a:t>ANSWER: (The correct action is for you to first obtain proper approval from your supervisor.)</a:t>
            </a:r>
            <a:endParaRPr lang="en-US" sz="2400" dirty="0">
              <a:solidFill>
                <a:srgbClr val="FF0000"/>
              </a:solidFill>
            </a:endParaRPr>
          </a:p>
        </p:txBody>
      </p:sp>
      <p:sp>
        <p:nvSpPr>
          <p:cNvPr id="3" name="Title 2"/>
          <p:cNvSpPr>
            <a:spLocks noGrp="1"/>
          </p:cNvSpPr>
          <p:nvPr>
            <p:ph type="title"/>
          </p:nvPr>
        </p:nvSpPr>
        <p:spPr/>
        <p:txBody>
          <a:bodyPr/>
          <a:lstStyle/>
          <a:p>
            <a:r>
              <a:rPr lang="en-US" dirty="0" smtClean="0"/>
              <a:t>QUESTION #5: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3600" dirty="0" smtClean="0"/>
              <a:t>When is unethical for you to receive a gift from someone?</a:t>
            </a:r>
          </a:p>
          <a:p>
            <a:pPr lvl="0"/>
            <a:endParaRPr lang="en-US" sz="3600" dirty="0" smtClean="0"/>
          </a:p>
          <a:p>
            <a:pPr lvl="0"/>
            <a:endParaRPr lang="en-US" dirty="0" smtClean="0"/>
          </a:p>
          <a:p>
            <a:r>
              <a:rPr lang="en-US" dirty="0" smtClean="0">
                <a:solidFill>
                  <a:srgbClr val="FF0000"/>
                </a:solidFill>
              </a:rPr>
              <a:t>Answer: (It is unethical for you to accept a gift under any circumstances in which it could be reasonably assumed that the gift was intended to influence you in the conduct of your official duties.)</a:t>
            </a:r>
          </a:p>
          <a:p>
            <a:endParaRPr lang="en-US" dirty="0"/>
          </a:p>
        </p:txBody>
      </p:sp>
      <p:sp>
        <p:nvSpPr>
          <p:cNvPr id="3" name="Title 2"/>
          <p:cNvSpPr>
            <a:spLocks noGrp="1"/>
          </p:cNvSpPr>
          <p:nvPr>
            <p:ph type="title"/>
          </p:nvPr>
        </p:nvSpPr>
        <p:spPr/>
        <p:txBody>
          <a:bodyPr/>
          <a:lstStyle/>
          <a:p>
            <a:r>
              <a:rPr lang="en-US" dirty="0" smtClean="0"/>
              <a:t>QUESTION #6: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sz="3600" dirty="0" smtClean="0"/>
              <a:t>When is it permissible to use government property for your personal use?</a:t>
            </a:r>
          </a:p>
          <a:p>
            <a:pPr lvl="0"/>
            <a:endParaRPr lang="en-US" sz="3600" dirty="0" smtClean="0"/>
          </a:p>
          <a:p>
            <a:r>
              <a:rPr lang="en-US" sz="3600" dirty="0" smtClean="0">
                <a:solidFill>
                  <a:srgbClr val="FF0000"/>
                </a:solidFill>
              </a:rPr>
              <a:t>(Never. Use of government owned property is restricted at all times to official government business only.) </a:t>
            </a:r>
            <a:endParaRPr lang="en-US" sz="3600" dirty="0">
              <a:solidFill>
                <a:srgbClr val="FF0000"/>
              </a:solidFill>
            </a:endParaRPr>
          </a:p>
        </p:txBody>
      </p:sp>
      <p:sp>
        <p:nvSpPr>
          <p:cNvPr id="3" name="Title 2"/>
          <p:cNvSpPr>
            <a:spLocks noGrp="1"/>
          </p:cNvSpPr>
          <p:nvPr>
            <p:ph type="title"/>
          </p:nvPr>
        </p:nvSpPr>
        <p:spPr/>
        <p:txBody>
          <a:bodyPr/>
          <a:lstStyle/>
          <a:p>
            <a:r>
              <a:rPr lang="en-US" dirty="0" smtClean="0"/>
              <a:t>QUESTION #7: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smtClean="0"/>
              <a:t> </a:t>
            </a:r>
            <a:r>
              <a:rPr lang="en-US" sz="4000" dirty="0" smtClean="0"/>
              <a:t>You are going to meet staff members who will become good and loyal friends, and if you see your friend violating the government code of ethics, what are you going to do?</a:t>
            </a:r>
          </a:p>
          <a:p>
            <a:endParaRPr lang="en-US" sz="4000" dirty="0"/>
          </a:p>
        </p:txBody>
      </p:sp>
      <p:sp>
        <p:nvSpPr>
          <p:cNvPr id="3" name="Title 2"/>
          <p:cNvSpPr>
            <a:spLocks noGrp="1"/>
          </p:cNvSpPr>
          <p:nvPr>
            <p:ph type="title"/>
          </p:nvPr>
        </p:nvSpPr>
        <p:spPr/>
        <p:txBody>
          <a:bodyPr/>
          <a:lstStyle/>
          <a:p>
            <a:r>
              <a:rPr lang="en-US" dirty="0" smtClean="0"/>
              <a:t>QUESTION #8:</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(As a government employee you want to be clear in your mind that it is your obligation to report to your supervisor immediately any illegal or unethical behavior by fellow staff members that you observe.  It is worth remembering, experience has shown that those staff members who break the law are unusually eventually caught, and those who protected them are also caught.  Both are disciplined.)</a:t>
            </a:r>
          </a:p>
          <a:p>
            <a:endParaRPr lang="en-US" dirty="0"/>
          </a:p>
        </p:txBody>
      </p:sp>
      <p:sp>
        <p:nvSpPr>
          <p:cNvPr id="3" name="Title 2"/>
          <p:cNvSpPr>
            <a:spLocks noGrp="1"/>
          </p:cNvSpPr>
          <p:nvPr>
            <p:ph type="title"/>
          </p:nvPr>
        </p:nvSpPr>
        <p:spPr/>
        <p:txBody>
          <a:bodyPr/>
          <a:lstStyle/>
          <a:p>
            <a:r>
              <a:rPr lang="en-US" dirty="0" smtClean="0"/>
              <a:t>ANSWER #8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TOPIC :  </a:t>
            </a:r>
            <a:r>
              <a:rPr lang="en-US" sz="3900" dirty="0" smtClean="0"/>
              <a:t>GOVERNMENT ETHICS</a:t>
            </a:r>
          </a:p>
          <a:p>
            <a:endParaRPr lang="en-US" dirty="0" smtClean="0"/>
          </a:p>
          <a:p>
            <a:endParaRPr lang="en-US" dirty="0" smtClean="0"/>
          </a:p>
          <a:p>
            <a:r>
              <a:rPr lang="en-US" dirty="0" smtClean="0"/>
              <a:t>Reproduced from Advanced Concept Research</a:t>
            </a:r>
          </a:p>
          <a:p>
            <a:endParaRPr lang="en-US" dirty="0" smtClean="0"/>
          </a:p>
          <a:p>
            <a:endParaRPr lang="en-US" dirty="0"/>
          </a:p>
        </p:txBody>
      </p:sp>
      <p:sp>
        <p:nvSpPr>
          <p:cNvPr id="3" name="Title 2"/>
          <p:cNvSpPr>
            <a:spLocks noGrp="1"/>
          </p:cNvSpPr>
          <p:nvPr>
            <p:ph type="title"/>
          </p:nvPr>
        </p:nvSpPr>
        <p:spPr/>
        <p:txBody>
          <a:bodyPr/>
          <a:lstStyle/>
          <a:p>
            <a:r>
              <a:rPr lang="en-US" dirty="0" smtClean="0"/>
              <a:t>MOVIE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	</a:t>
            </a:r>
            <a:r>
              <a:rPr lang="en-US" sz="3200" dirty="0" smtClean="0"/>
              <a:t>By the end of the program employees will understand clearly the expectations the citizens have of them when it comes to ethics, and that every day they must remain very aware of what is and what is not a potential conflict of interest between their private interests and their obligations to the public.</a:t>
            </a:r>
          </a:p>
          <a:p>
            <a:endParaRPr lang="en-US" dirty="0"/>
          </a:p>
        </p:txBody>
      </p:sp>
      <p:sp>
        <p:nvSpPr>
          <p:cNvPr id="4" name="Title 3"/>
          <p:cNvSpPr>
            <a:spLocks noGrp="1"/>
          </p:cNvSpPr>
          <p:nvPr>
            <p:ph type="title"/>
          </p:nvPr>
        </p:nvSpPr>
        <p:spPr/>
        <p:txBody>
          <a:bodyPr/>
          <a:lstStyle/>
          <a:p>
            <a:r>
              <a:rPr lang="en-US" dirty="0" smtClean="0"/>
              <a:t>OBJECTIVE: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	</a:t>
            </a:r>
            <a:r>
              <a:rPr lang="en-US" sz="3600" dirty="0" smtClean="0"/>
              <a:t>Employees learn they are expected to keep confidential government information confidential, must never show favoritism, must not seek special privileges and must never use government property for personal use.	</a:t>
            </a:r>
          </a:p>
          <a:p>
            <a:endParaRPr lang="en-US" sz="3600" dirty="0"/>
          </a:p>
        </p:txBody>
      </p:sp>
      <p:sp>
        <p:nvSpPr>
          <p:cNvPr id="3" name="Title 2"/>
          <p:cNvSpPr>
            <a:spLocks noGrp="1"/>
          </p:cNvSpPr>
          <p:nvPr>
            <p:ph type="title"/>
          </p:nvPr>
        </p:nvSpPr>
        <p:spPr/>
        <p:txBody>
          <a:bodyPr/>
          <a:lstStyle/>
          <a:p>
            <a:r>
              <a:rPr lang="en-US" dirty="0" smtClean="0"/>
              <a:t>OVERVIEW</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They learn they must not conduct government business with companies in which they have a financial interest, they must take  no outside employment that conflicts with their official duties, and they must not accept gifts from anyone if could be assumed it was intended to influence them in the conduct of their duties.</a:t>
            </a:r>
            <a:endParaRPr lang="en-US" sz="3200" dirty="0"/>
          </a:p>
        </p:txBody>
      </p:sp>
      <p:sp>
        <p:nvSpPr>
          <p:cNvPr id="3" name="Title 2"/>
          <p:cNvSpPr>
            <a:spLocks noGrp="1"/>
          </p:cNvSpPr>
          <p:nvPr>
            <p:ph type="title"/>
          </p:nvPr>
        </p:nvSpPr>
        <p:spPr/>
        <p:txBody>
          <a:bodyPr/>
          <a:lstStyle/>
          <a:p>
            <a:r>
              <a:rPr lang="en-US" dirty="0" smtClean="0"/>
              <a:t>OVERVIEW:</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5400" dirty="0" smtClean="0"/>
              <a:t>What are your ethical obligations as a government employee?</a:t>
            </a:r>
          </a:p>
          <a:p>
            <a:endParaRPr lang="en-US" sz="5400" dirty="0"/>
          </a:p>
        </p:txBody>
      </p:sp>
      <p:sp>
        <p:nvSpPr>
          <p:cNvPr id="3" name="Title 2"/>
          <p:cNvSpPr>
            <a:spLocks noGrp="1"/>
          </p:cNvSpPr>
          <p:nvPr>
            <p:ph type="title"/>
          </p:nvPr>
        </p:nvSpPr>
        <p:spPr/>
        <p:txBody>
          <a:bodyPr>
            <a:normAutofit fontScale="90000"/>
          </a:bodyPr>
          <a:lstStyle/>
          <a:p>
            <a:r>
              <a:rPr lang="en-US" dirty="0" smtClean="0"/>
              <a:t>DISCUSSION BEFORE VIEWING</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solidFill>
                  <a:srgbClr val="FF0000"/>
                </a:solidFill>
              </a:rPr>
              <a:t>(Answers will give the discussion leader an idea of the current awareness the employees have about their ethical responsibilities, which can later be compared with the ethical concepts in the program.  The answers will also cause the employees to begin thinking about their attention during the viewing of the program.)</a:t>
            </a:r>
          </a:p>
          <a:p>
            <a:endParaRPr lang="en-US" dirty="0"/>
          </a:p>
        </p:txBody>
      </p:sp>
      <p:sp>
        <p:nvSpPr>
          <p:cNvPr id="3" name="Title 2"/>
          <p:cNvSpPr>
            <a:spLocks noGrp="1"/>
          </p:cNvSpPr>
          <p:nvPr>
            <p:ph type="title"/>
          </p:nvPr>
        </p:nvSpPr>
        <p:spPr/>
        <p:txBody>
          <a:bodyPr/>
          <a:lstStyle/>
          <a:p>
            <a:r>
              <a:rPr lang="en-US" dirty="0" smtClean="0">
                <a:solidFill>
                  <a:schemeClr val="accent2"/>
                </a:solidFill>
              </a:rPr>
              <a:t>Instructor only slide </a:t>
            </a:r>
            <a:r>
              <a:rPr lang="en-US" smtClean="0">
                <a:solidFill>
                  <a:schemeClr val="accent2"/>
                </a:solidFill>
              </a:rPr>
              <a:t>-hidden</a:t>
            </a:r>
            <a:endParaRPr lang="en-US" dirty="0">
              <a:solidFill>
                <a:schemeClr val="accent2"/>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Let’s take a look at the movie and see if you are on the right track.  </a:t>
            </a:r>
          </a:p>
          <a:p>
            <a:endParaRPr lang="en-US" sz="4400" dirty="0"/>
          </a:p>
        </p:txBody>
      </p:sp>
      <p:sp>
        <p:nvSpPr>
          <p:cNvPr id="3" name="Title 2"/>
          <p:cNvSpPr>
            <a:spLocks noGrp="1"/>
          </p:cNvSpPr>
          <p:nvPr>
            <p:ph type="title"/>
          </p:nvPr>
        </p:nvSpPr>
        <p:spPr/>
        <p:txBody>
          <a:bodyPr/>
          <a:lstStyle/>
          <a:p>
            <a:r>
              <a:rPr lang="en-US" dirty="0" smtClean="0"/>
              <a:t>VIEW MOVIE</a:t>
            </a:r>
            <a:endParaRPr lang="en-US" dirty="0"/>
          </a:p>
        </p:txBody>
      </p:sp>
      <p:pic>
        <p:nvPicPr>
          <p:cNvPr id="1027" name="Picture 3" descr="C:\Users\jill\AppData\Local\Microsoft\Windows\Temporary Internet Files\Content.IE5\H11A9H0N\MC900056137[1].wmf"/>
          <p:cNvPicPr>
            <a:picLocks noChangeAspect="1" noChangeArrowheads="1"/>
          </p:cNvPicPr>
          <p:nvPr/>
        </p:nvPicPr>
        <p:blipFill>
          <a:blip r:embed="rId2" cstate="print"/>
          <a:srcRect/>
          <a:stretch>
            <a:fillRect/>
          </a:stretch>
        </p:blipFill>
        <p:spPr bwMode="auto">
          <a:xfrm>
            <a:off x="3733800" y="3962400"/>
            <a:ext cx="1769364" cy="1981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4800" dirty="0" smtClean="0"/>
              <a:t>#1:</a:t>
            </a:r>
          </a:p>
          <a:p>
            <a:pPr lvl="0"/>
            <a:r>
              <a:rPr lang="en-US" sz="4800" dirty="0" smtClean="0"/>
              <a:t>Why are you expected to keep confidential government information confidential? </a:t>
            </a:r>
          </a:p>
          <a:p>
            <a:endParaRPr lang="en-US" sz="4800" dirty="0"/>
          </a:p>
        </p:txBody>
      </p:sp>
      <p:sp>
        <p:nvSpPr>
          <p:cNvPr id="3" name="Title 2"/>
          <p:cNvSpPr>
            <a:spLocks noGrp="1"/>
          </p:cNvSpPr>
          <p:nvPr>
            <p:ph type="title"/>
          </p:nvPr>
        </p:nvSpPr>
        <p:spPr/>
        <p:txBody>
          <a:bodyPr>
            <a:normAutofit fontScale="90000"/>
          </a:bodyPr>
          <a:lstStyle/>
          <a:p>
            <a:r>
              <a:rPr lang="en-US" dirty="0" smtClean="0"/>
              <a:t>DISCUSSION AFTER VIEWING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TotalTime>
  <Words>670</Words>
  <Application>Microsoft Office PowerPoint</Application>
  <PresentationFormat>On-screen Show (4:3)</PresentationFormat>
  <Paragraphs>53</Paragraphs>
  <Slides>18</Slides>
  <Notes>0</Notes>
  <HiddenSlides>1</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MOVIE:  Government Ethics</vt:lpstr>
      <vt:lpstr>MOVIE </vt:lpstr>
      <vt:lpstr>OBJECTIVE:</vt:lpstr>
      <vt:lpstr>OVERVIEW</vt:lpstr>
      <vt:lpstr>OVERVIEW:</vt:lpstr>
      <vt:lpstr>DISCUSSION BEFORE VIEWING </vt:lpstr>
      <vt:lpstr>Instructor only slide -hidden</vt:lpstr>
      <vt:lpstr>VIEW MOVIE</vt:lpstr>
      <vt:lpstr>DISCUSSION AFTER VIEWING   </vt:lpstr>
      <vt:lpstr>ANSWER #1:</vt:lpstr>
      <vt:lpstr>QUESTION #2:</vt:lpstr>
      <vt:lpstr>QUESTION # 3: </vt:lpstr>
      <vt:lpstr>QUESTION #4:</vt:lpstr>
      <vt:lpstr>QUESTION #5:</vt:lpstr>
      <vt:lpstr>QUESTION #6:</vt:lpstr>
      <vt:lpstr>QUESTION #7:</vt:lpstr>
      <vt:lpstr>QUESTION #8:</vt:lpstr>
      <vt:lpstr>ANSWER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MOVIE:  Government Ethics</dc:title>
  <dc:creator>jill</dc:creator>
  <cp:lastModifiedBy>jill</cp:lastModifiedBy>
  <cp:revision>4</cp:revision>
  <dcterms:created xsi:type="dcterms:W3CDTF">2010-08-03T11:11:04Z</dcterms:created>
  <dcterms:modified xsi:type="dcterms:W3CDTF">2012-08-21T11:56:59Z</dcterms:modified>
</cp:coreProperties>
</file>