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10"/>
  </p:handoutMasterIdLst>
  <p:sldIdLst>
    <p:sldId id="257" r:id="rId2"/>
    <p:sldId id="266" r:id="rId3"/>
    <p:sldId id="267"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7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7CE9DAF-CEEB-4AD6-A9A7-475DA02FFA96}" type="datetimeFigureOut">
              <a:rPr lang="en-US" smtClean="0"/>
              <a:pPr/>
              <a:t>4/24/18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DAC1DA-1352-47C8-A82C-41C776203A0B}" type="slidenum">
              <a:rPr lang="en-US" smtClean="0"/>
              <a:pPr/>
              <a:t>‹#›</a:t>
            </a:fld>
            <a:endParaRPr lang="en-US" dirty="0"/>
          </a:p>
        </p:txBody>
      </p:sp>
    </p:spTree>
    <p:extLst>
      <p:ext uri="{BB962C8B-B14F-4D97-AF65-F5344CB8AC3E}">
        <p14:creationId xmlns:p14="http://schemas.microsoft.com/office/powerpoint/2010/main" val="1121629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B396DA9-756E-4430-92A7-D77AEDC18B85}" type="datetimeFigureOut">
              <a:rPr lang="en-US" smtClean="0"/>
              <a:pPr/>
              <a:t>4/24/18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A767875-0A2A-42AD-AC5D-448AE3E8330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396DA9-756E-4430-92A7-D77AEDC18B85}" type="datetimeFigureOut">
              <a:rPr lang="en-US" smtClean="0"/>
              <a:pPr/>
              <a:t>4/24/18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A767875-0A2A-42AD-AC5D-448AE3E8330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396DA9-756E-4430-92A7-D77AEDC18B85}" type="datetimeFigureOut">
              <a:rPr lang="en-US" smtClean="0"/>
              <a:pPr/>
              <a:t>4/24/18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A767875-0A2A-42AD-AC5D-448AE3E8330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396DA9-756E-4430-92A7-D77AEDC18B85}" type="datetimeFigureOut">
              <a:rPr lang="en-US" smtClean="0"/>
              <a:pPr/>
              <a:t>4/24/18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A767875-0A2A-42AD-AC5D-448AE3E83301}"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B396DA9-756E-4430-92A7-D77AEDC18B85}" type="datetimeFigureOut">
              <a:rPr lang="en-US" smtClean="0"/>
              <a:pPr/>
              <a:t>4/24/18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A767875-0A2A-42AD-AC5D-448AE3E83301}"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396DA9-756E-4430-92A7-D77AEDC18B85}" type="datetimeFigureOut">
              <a:rPr lang="en-US" smtClean="0"/>
              <a:pPr/>
              <a:t>4/24/18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A767875-0A2A-42AD-AC5D-448AE3E83301}"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B396DA9-756E-4430-92A7-D77AEDC18B85}" type="datetimeFigureOut">
              <a:rPr lang="en-US" smtClean="0"/>
              <a:pPr/>
              <a:t>4/24/18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EA767875-0A2A-42AD-AC5D-448AE3E8330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B396DA9-756E-4430-92A7-D77AEDC18B85}" type="datetimeFigureOut">
              <a:rPr lang="en-US" smtClean="0"/>
              <a:pPr/>
              <a:t>4/24/18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A767875-0A2A-42AD-AC5D-448AE3E83301}"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B396DA9-756E-4430-92A7-D77AEDC18B85}" type="datetimeFigureOut">
              <a:rPr lang="en-US" smtClean="0"/>
              <a:pPr/>
              <a:t>4/24/18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EA767875-0A2A-42AD-AC5D-448AE3E8330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B396DA9-756E-4430-92A7-D77AEDC18B85}" type="datetimeFigureOut">
              <a:rPr lang="en-US" smtClean="0"/>
              <a:pPr/>
              <a:t>4/24/18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A767875-0A2A-42AD-AC5D-448AE3E8330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B396DA9-756E-4430-92A7-D77AEDC18B85}" type="datetimeFigureOut">
              <a:rPr lang="en-US" smtClean="0"/>
              <a:pPr/>
              <a:t>4/24/18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A767875-0A2A-42AD-AC5D-448AE3E83301}"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B396DA9-756E-4430-92A7-D77AEDC18B85}" type="datetimeFigureOut">
              <a:rPr lang="en-US" smtClean="0"/>
              <a:pPr/>
              <a:t>4/24/18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A767875-0A2A-42AD-AC5D-448AE3E8330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tretch>
            <a:fillRect/>
          </a:stretch>
        </p:blipFill>
        <p:spPr bwMode="auto">
          <a:xfrm>
            <a:off x="2754630" y="2380139"/>
            <a:ext cx="3634740" cy="2727960"/>
          </a:xfrm>
          <a:prstGeom prst="rect">
            <a:avLst/>
          </a:prstGeom>
          <a:noFill/>
          <a:ln w="9525">
            <a:noFill/>
            <a:miter lim="800000"/>
            <a:headEnd/>
            <a:tailEnd/>
          </a:ln>
        </p:spPr>
      </p:pic>
      <p:sp>
        <p:nvSpPr>
          <p:cNvPr id="2" name="Title 1"/>
          <p:cNvSpPr>
            <a:spLocks noGrp="1"/>
          </p:cNvSpPr>
          <p:nvPr>
            <p:ph type="title"/>
          </p:nvPr>
        </p:nvSpPr>
        <p:spPr>
          <a:xfrm>
            <a:off x="457200" y="274638"/>
            <a:ext cx="8229600" cy="1706562"/>
          </a:xfrm>
        </p:spPr>
        <p:txBody>
          <a:bodyPr>
            <a:normAutofit fontScale="90000"/>
          </a:bodyPr>
          <a:lstStyle/>
          <a:p>
            <a:pPr algn="ctr"/>
            <a:r>
              <a:rPr lang="en-US" dirty="0" smtClean="0"/>
              <a:t>Welcome to the</a:t>
            </a:r>
            <a:br>
              <a:rPr lang="en-US" dirty="0" smtClean="0"/>
            </a:br>
            <a:r>
              <a:rPr lang="en-US" sz="6700" dirty="0" smtClean="0"/>
              <a:t>Ethics Seminar</a:t>
            </a:r>
            <a:endParaRPr lang="en-US" sz="6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321491"/>
          </a:xfrm>
        </p:spPr>
        <p:txBody>
          <a:bodyPr>
            <a:normAutofit/>
          </a:bodyPr>
          <a:lstStyle/>
          <a:p>
            <a:pPr>
              <a:buNone/>
            </a:pPr>
            <a:r>
              <a:rPr lang="en-US" b="1" dirty="0"/>
              <a:t>SHARED CODE OF ETHICS AND VALUES</a:t>
            </a:r>
            <a:endParaRPr lang="en-US" dirty="0"/>
          </a:p>
          <a:p>
            <a:pPr>
              <a:buNone/>
            </a:pPr>
            <a:r>
              <a:rPr lang="en-US" b="1" dirty="0"/>
              <a:t>OF THE COMMUNITIES OF </a:t>
            </a:r>
            <a:endParaRPr lang="en-US" b="1" dirty="0" smtClean="0"/>
          </a:p>
          <a:p>
            <a:pPr algn="ctr">
              <a:buNone/>
            </a:pPr>
            <a:endParaRPr lang="en-US" sz="1200" dirty="0" smtClean="0"/>
          </a:p>
          <a:p>
            <a:pPr>
              <a:buNone/>
            </a:pPr>
            <a:r>
              <a:rPr lang="en-US" u="sng" dirty="0" smtClean="0"/>
              <a:t>Counties</a:t>
            </a:r>
            <a:r>
              <a:rPr lang="en-US" dirty="0" smtClean="0"/>
              <a:t>: </a:t>
            </a:r>
            <a:r>
              <a:rPr lang="en-US" dirty="0"/>
              <a:t> </a:t>
            </a:r>
            <a:r>
              <a:rPr lang="en-US" dirty="0" smtClean="0"/>
              <a:t>Lake, </a:t>
            </a:r>
            <a:r>
              <a:rPr lang="en-US" dirty="0" err="1" smtClean="0"/>
              <a:t>LaPorte</a:t>
            </a:r>
            <a:r>
              <a:rPr lang="en-US" dirty="0" smtClean="0"/>
              <a:t>, Porter</a:t>
            </a:r>
          </a:p>
          <a:p>
            <a:pPr>
              <a:buNone/>
            </a:pPr>
            <a:endParaRPr lang="en-US" sz="1200" dirty="0"/>
          </a:p>
          <a:p>
            <a:pPr>
              <a:buNone/>
            </a:pPr>
            <a:r>
              <a:rPr lang="en-US" u="sng" dirty="0" smtClean="0"/>
              <a:t>Cities</a:t>
            </a:r>
            <a:r>
              <a:rPr lang="en-US" dirty="0" smtClean="0"/>
              <a:t>: Crown Point, East Chicago, Gary, Hobart,   </a:t>
            </a:r>
          </a:p>
          <a:p>
            <a:pPr>
              <a:buNone/>
            </a:pPr>
            <a:r>
              <a:rPr lang="en-US" dirty="0"/>
              <a:t> </a:t>
            </a:r>
            <a:r>
              <a:rPr lang="en-US" dirty="0" smtClean="0"/>
              <a:t>          Portage</a:t>
            </a:r>
            <a:r>
              <a:rPr lang="en-US" dirty="0"/>
              <a:t>, </a:t>
            </a:r>
            <a:r>
              <a:rPr lang="en-US" dirty="0" smtClean="0"/>
              <a:t>Valparaiso, Whiting</a:t>
            </a:r>
            <a:endParaRPr lang="en-US" sz="1200" dirty="0" smtClean="0"/>
          </a:p>
          <a:p>
            <a:pPr>
              <a:buNone/>
            </a:pPr>
            <a:endParaRPr lang="en-US" sz="1200" u="sng" dirty="0"/>
          </a:p>
          <a:p>
            <a:pPr>
              <a:buNone/>
            </a:pPr>
            <a:r>
              <a:rPr lang="en-US" u="sng" dirty="0" smtClean="0"/>
              <a:t>Towns</a:t>
            </a:r>
            <a:r>
              <a:rPr lang="en-US" dirty="0" smtClean="0"/>
              <a:t>: Burns Harbor, Cedar Lake, Chesterton,  </a:t>
            </a:r>
          </a:p>
          <a:p>
            <a:pPr>
              <a:buNone/>
            </a:pPr>
            <a:r>
              <a:rPr lang="en-US" dirty="0" smtClean="0"/>
              <a:t>            Dyer, Hebron, Highland, Lake Station, 	     Lowell, Merrillville, Munster, Ogden</a:t>
            </a:r>
          </a:p>
          <a:p>
            <a:pPr>
              <a:buNone/>
            </a:pPr>
            <a:r>
              <a:rPr lang="en-US" dirty="0"/>
              <a:t>	</a:t>
            </a:r>
            <a:r>
              <a:rPr lang="en-US" dirty="0" smtClean="0"/>
              <a:t>	     Dunes, Schererville, St John, Westville</a:t>
            </a:r>
            <a:endParaRPr lang="en-US" u="sng" dirty="0"/>
          </a:p>
          <a:p>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25963"/>
          </a:xfrm>
        </p:spPr>
        <p:txBody>
          <a:bodyPr>
            <a:normAutofit/>
          </a:bodyPr>
          <a:lstStyle/>
          <a:p>
            <a:pPr marL="109728" indent="0" algn="ctr">
              <a:buNone/>
            </a:pPr>
            <a:endParaRPr lang="en-US" sz="6000" dirty="0" smtClean="0"/>
          </a:p>
          <a:p>
            <a:pPr marL="109728" indent="0" algn="ctr">
              <a:buNone/>
            </a:pPr>
            <a:r>
              <a:rPr lang="en-US" sz="6000" dirty="0" smtClean="0"/>
              <a:t>CODE </a:t>
            </a:r>
            <a:r>
              <a:rPr lang="en-US" sz="6000" dirty="0"/>
              <a:t>OF SHARED ETHICS AND VALUES</a:t>
            </a:r>
          </a:p>
        </p:txBody>
      </p:sp>
    </p:spTree>
    <p:extLst>
      <p:ext uri="{BB962C8B-B14F-4D97-AF65-F5344CB8AC3E}">
        <p14:creationId xmlns:p14="http://schemas.microsoft.com/office/powerpoint/2010/main" val="31108871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endParaRPr lang="en-US" dirty="0" smtClean="0"/>
          </a:p>
          <a:p>
            <a:r>
              <a:rPr lang="en-US" sz="2400" dirty="0"/>
              <a:t>For government to operate with transparency and accountability it is essential that public officials and employees conduct themselves in ways that uphold the public trust.  The Shared Code of Ethics and Values provides guidance and support to public servants for the promotions and maintenance of the highest standards of personal and professional conduct.  Because we wish to ensure the public confidence in the integrity of out government entities, it is proposed that all elected and appointed officials, employees, volunteers, and others who participate in government shall personally commit to being trained on the values and standards put forth in this document.</a:t>
            </a:r>
          </a:p>
          <a:p>
            <a:pPr marL="109728" indent="0">
              <a:buNone/>
            </a:pPr>
            <a:r>
              <a:rPr lang="en-US" sz="2900" dirty="0" smtClean="0"/>
              <a:t> </a:t>
            </a:r>
          </a:p>
          <a:p>
            <a:endParaRPr lang="en-US" dirty="0"/>
          </a:p>
        </p:txBody>
      </p:sp>
      <p:sp>
        <p:nvSpPr>
          <p:cNvPr id="2" name="Title 1"/>
          <p:cNvSpPr>
            <a:spLocks noGrp="1"/>
          </p:cNvSpPr>
          <p:nvPr>
            <p:ph type="title"/>
          </p:nvPr>
        </p:nvSpPr>
        <p:spPr/>
        <p:txBody>
          <a:bodyPr/>
          <a:lstStyle/>
          <a:p>
            <a:r>
              <a:rPr lang="en-US" dirty="0" smtClean="0"/>
              <a:t>PREAMBLE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67072"/>
          </a:xfrm>
        </p:spPr>
        <p:txBody>
          <a:bodyPr>
            <a:noAutofit/>
          </a:bodyPr>
          <a:lstStyle/>
          <a:p>
            <a:pPr marL="109728" indent="0">
              <a:buNone/>
            </a:pPr>
            <a:endParaRPr lang="en-US" sz="1700" dirty="0" smtClean="0"/>
          </a:p>
          <a:p>
            <a:pPr lvl="0"/>
            <a:r>
              <a:rPr lang="en-US" sz="1700" dirty="0"/>
              <a:t>To exercise the moral courage to hold myself and others accountable for our actions</a:t>
            </a:r>
          </a:p>
          <a:p>
            <a:pPr lvl="0"/>
            <a:r>
              <a:rPr lang="en-US" sz="1700" dirty="0"/>
              <a:t>To work within the law and in a way that will bear close public scrutiny</a:t>
            </a:r>
          </a:p>
          <a:p>
            <a:pPr lvl="0"/>
            <a:r>
              <a:rPr lang="en-US" sz="1700" dirty="0"/>
              <a:t>To exhibit trustworthiness</a:t>
            </a:r>
          </a:p>
          <a:p>
            <a:pPr lvl="0"/>
            <a:r>
              <a:rPr lang="en-US" sz="1700" dirty="0"/>
              <a:t>To employ decision making that promotes the public’s best interest</a:t>
            </a:r>
          </a:p>
          <a:p>
            <a:pPr lvl="0"/>
            <a:r>
              <a:rPr lang="en-US" sz="1700" dirty="0"/>
              <a:t>To avoid impropriety and refrain from misusing an official position to secure unwarranted privileges or advantages for myself or others</a:t>
            </a:r>
          </a:p>
          <a:p>
            <a:pPr lvl="0"/>
            <a:r>
              <a:rPr lang="en-US" sz="1700" dirty="0"/>
              <a:t>To make no private promises of any kind that may unduly influence my public duties</a:t>
            </a:r>
          </a:p>
          <a:p>
            <a:pPr lvl="0"/>
            <a:r>
              <a:rPr lang="en-US" sz="1700" dirty="0"/>
              <a:t>To refrain from engaging in business that would be directly or indirectly inconsistent with the conscientious performance of public duties</a:t>
            </a:r>
          </a:p>
          <a:p>
            <a:pPr lvl="0"/>
            <a:r>
              <a:rPr lang="en-US" sz="1700" dirty="0"/>
              <a:t>To accept the responsibility to expose corrupt and/or unethical behavior</a:t>
            </a:r>
          </a:p>
          <a:p>
            <a:pPr lvl="0"/>
            <a:r>
              <a:rPr lang="en-US" sz="1700" dirty="0"/>
              <a:t>To protect the public trust my exercising honesty and ensuring transparency</a:t>
            </a:r>
          </a:p>
        </p:txBody>
      </p:sp>
      <p:sp>
        <p:nvSpPr>
          <p:cNvPr id="2" name="Title 1"/>
          <p:cNvSpPr>
            <a:spLocks noGrp="1"/>
          </p:cNvSpPr>
          <p:nvPr>
            <p:ph type="title"/>
          </p:nvPr>
        </p:nvSpPr>
        <p:spPr/>
        <p:txBody>
          <a:bodyPr/>
          <a:lstStyle/>
          <a:p>
            <a:r>
              <a:rPr lang="en-US" dirty="0" smtClean="0"/>
              <a:t>Our Values: Honesty/Integrity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0"/>
            <a:r>
              <a:rPr lang="en-US" sz="3600" dirty="0"/>
              <a:t>To treat every person with dignity and respect</a:t>
            </a:r>
          </a:p>
          <a:p>
            <a:pPr lvl="0"/>
            <a:r>
              <a:rPr lang="en-US" sz="3600" dirty="0"/>
              <a:t>To accomplish the goals and responsibilities of my individual position while respecting my role as a member of a team and the community at large</a:t>
            </a:r>
          </a:p>
          <a:p>
            <a:pPr lvl="0"/>
            <a:r>
              <a:rPr lang="en-US" sz="3600" dirty="0"/>
              <a:t>To act in a professional, responsive and courteous manner</a:t>
            </a:r>
          </a:p>
          <a:p>
            <a:pPr lvl="0"/>
            <a:r>
              <a:rPr lang="en-US" sz="3600" dirty="0"/>
              <a:t>To reach decisions only after considering various points of view</a:t>
            </a:r>
          </a:p>
          <a:p>
            <a:pPr lvl="0"/>
            <a:r>
              <a:rPr lang="en-US" sz="3600" dirty="0"/>
              <a:t>To work with others in a spirit of tolerance and understanding</a:t>
            </a:r>
          </a:p>
          <a:p>
            <a:pPr lvl="0"/>
            <a:r>
              <a:rPr lang="en-US" sz="3600" dirty="0"/>
              <a:t>To work to build consensus and accommodate diverse opinions</a:t>
            </a:r>
          </a:p>
          <a:p>
            <a:pPr lvl="0"/>
            <a:r>
              <a:rPr lang="en-US" sz="3600" dirty="0"/>
              <a:t>To utilize effective communication by listening, asking questions and responding in a way that adds value to the conversation</a:t>
            </a:r>
          </a:p>
          <a:p>
            <a:pPr lvl="0"/>
            <a:r>
              <a:rPr lang="en-US" sz="3600" dirty="0"/>
              <a:t>To support the public’s right to know the truth and encourage diverse and civil public debate in the decision-making process</a:t>
            </a:r>
          </a:p>
          <a:p>
            <a:pPr lvl="0"/>
            <a:endParaRPr lang="en-US" dirty="0" smtClean="0"/>
          </a:p>
          <a:p>
            <a:endParaRPr lang="en-US" dirty="0"/>
          </a:p>
        </p:txBody>
      </p:sp>
      <p:sp>
        <p:nvSpPr>
          <p:cNvPr id="2" name="Title 1"/>
          <p:cNvSpPr>
            <a:spLocks noGrp="1"/>
          </p:cNvSpPr>
          <p:nvPr>
            <p:ph type="title"/>
          </p:nvPr>
        </p:nvSpPr>
        <p:spPr/>
        <p:txBody>
          <a:bodyPr/>
          <a:lstStyle/>
          <a:p>
            <a:r>
              <a:rPr lang="en-US" dirty="0"/>
              <a:t>Our Values: Respect</a:t>
            </a:r>
            <a:r>
              <a:rPr lang="en-US" dirty="0" smtClean="0"/>
              <a:t>/Civility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25963"/>
          </a:xfrm>
        </p:spPr>
        <p:txBody>
          <a:bodyPr>
            <a:normAutofit fontScale="55000" lnSpcReduction="20000"/>
          </a:bodyPr>
          <a:lstStyle/>
          <a:p>
            <a:pPr lvl="0"/>
            <a:r>
              <a:rPr lang="en-US" dirty="0"/>
              <a:t>To refrain from using official positions to secure unwarranted privileges or advantages for myself or others</a:t>
            </a:r>
          </a:p>
          <a:p>
            <a:pPr lvl="0"/>
            <a:r>
              <a:rPr lang="en-US" dirty="0"/>
              <a:t>To remove myself from every decision-making process in which I, my business, my associates or my family may benefit and upon removing myself form decisions, I will show self-restraint and not voice my opinion on the question</a:t>
            </a:r>
          </a:p>
          <a:p>
            <a:pPr lvl="0"/>
            <a:r>
              <a:rPr lang="en-US" dirty="0"/>
              <a:t>To conduct my private affairs in a manner that minimizes the risk of real, potential or perceived conflicts of interest</a:t>
            </a:r>
          </a:p>
          <a:p>
            <a:pPr lvl="0"/>
            <a:r>
              <a:rPr lang="en-US" dirty="0"/>
              <a:t>To make full public disclosure of the nature of any conflict of interest prior to any considered action</a:t>
            </a:r>
          </a:p>
          <a:p>
            <a:pPr lvl="0"/>
            <a:r>
              <a:rPr lang="en-US" dirty="0"/>
              <a:t>To respect the privacy of others by keeping confidential information that I acquire in the course of my professional duties protected unless a legitimate reason to disclose exists</a:t>
            </a:r>
          </a:p>
          <a:p>
            <a:pPr lvl="0"/>
            <a:r>
              <a:rPr lang="en-US" dirty="0"/>
              <a:t>To refrain form taking advantage of information received in the course of my professional duties that is not available to the public</a:t>
            </a:r>
          </a:p>
          <a:p>
            <a:pPr lvl="0"/>
            <a:r>
              <a:rPr lang="en-US" dirty="0"/>
              <a:t>To refrain from directly or indirectly using or allowing the use of government property for anything other than official activities</a:t>
            </a:r>
          </a:p>
          <a:p>
            <a:pPr lvl="0"/>
            <a:r>
              <a:rPr lang="en-US" dirty="0"/>
              <a:t>To refrain from soliciting or accepting gifts or gratuities that may have a real or perceived influence on my objectivity in carrying out official responsibilities or placing me under obligation to the donor</a:t>
            </a:r>
          </a:p>
          <a:p>
            <a:pPr lvl="0"/>
            <a:r>
              <a:rPr lang="en-US" dirty="0"/>
              <a:t>To refrain from competing with the community where I am employed or serve as an appointed or elected official</a:t>
            </a:r>
          </a:p>
          <a:p>
            <a:endParaRPr lang="en-US" dirty="0"/>
          </a:p>
        </p:txBody>
      </p:sp>
      <p:sp>
        <p:nvSpPr>
          <p:cNvPr id="2" name="Title 1"/>
          <p:cNvSpPr>
            <a:spLocks noGrp="1"/>
          </p:cNvSpPr>
          <p:nvPr>
            <p:ph type="title"/>
          </p:nvPr>
        </p:nvSpPr>
        <p:spPr>
          <a:xfrm>
            <a:off x="457200" y="274638"/>
            <a:ext cx="8229600" cy="1325562"/>
          </a:xfrm>
        </p:spPr>
        <p:txBody>
          <a:bodyPr>
            <a:noAutofit/>
          </a:bodyPr>
          <a:lstStyle/>
          <a:p>
            <a:r>
              <a:rPr lang="en-US" dirty="0"/>
              <a:t>Our Values: Accountability</a:t>
            </a:r>
            <a:r>
              <a:rPr lang="en-US" dirty="0" smtClean="0"/>
              <a:t>/Responsibility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r>
              <a:rPr lang="en-US" dirty="0"/>
              <a:t>To advocate and promote the most efficient and effective way to deliver public services without prejudice or discrimination</a:t>
            </a:r>
          </a:p>
          <a:p>
            <a:pPr lvl="0"/>
            <a:r>
              <a:rPr lang="en-US" dirty="0"/>
              <a:t>To publicly acknowledge that the function of government is to serve the best interest of all citizens</a:t>
            </a:r>
          </a:p>
          <a:p>
            <a:pPr lvl="0"/>
            <a:r>
              <a:rPr lang="en-US" dirty="0"/>
              <a:t>To refrain from granting preferential treatment to family and friends when making staffing decisions or awarding contracts</a:t>
            </a:r>
          </a:p>
          <a:p>
            <a:pPr lvl="0"/>
            <a:r>
              <a:rPr lang="en-US" dirty="0"/>
              <a:t>To refrain from retaliation or condoning retaliation against those who have exposed corrupt of unethical behaviors</a:t>
            </a:r>
          </a:p>
          <a:p>
            <a:pPr lvl="0"/>
            <a:r>
              <a:rPr lang="en-US" dirty="0"/>
              <a:t>To assess the effects of inadequate resources on diverse groups within the service population and develop plans to remedy and implement such plans</a:t>
            </a:r>
          </a:p>
          <a:p>
            <a:pPr lvl="0"/>
            <a:r>
              <a:rPr lang="en-US" dirty="0"/>
              <a:t>To behave consistently and with respect toward all citizens</a:t>
            </a:r>
          </a:p>
          <a:p>
            <a:endParaRPr lang="en-US" dirty="0"/>
          </a:p>
        </p:txBody>
      </p:sp>
      <p:sp>
        <p:nvSpPr>
          <p:cNvPr id="2" name="Title 1"/>
          <p:cNvSpPr>
            <a:spLocks noGrp="1"/>
          </p:cNvSpPr>
          <p:nvPr>
            <p:ph type="title"/>
          </p:nvPr>
        </p:nvSpPr>
        <p:spPr/>
        <p:txBody>
          <a:bodyPr/>
          <a:lstStyle/>
          <a:p>
            <a:r>
              <a:rPr lang="en-US" dirty="0"/>
              <a:t>Our Values: Fairness</a:t>
            </a:r>
            <a:r>
              <a:rPr lang="en-US" dirty="0" smtClean="0"/>
              <a:t>/Justice</a:t>
            </a:r>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582</TotalTime>
  <Words>710</Words>
  <Application>Microsoft Macintosh PowerPoint</Application>
  <PresentationFormat>On-screen Show (4:3)</PresentationFormat>
  <Paragraphs>55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Welcome to the Ethics Seminar</vt:lpstr>
      <vt:lpstr>PowerPoint Presentation</vt:lpstr>
      <vt:lpstr>PowerPoint Presentation</vt:lpstr>
      <vt:lpstr>PREAMBLE</vt:lpstr>
      <vt:lpstr>Our Values: Honesty/Integrity </vt:lpstr>
      <vt:lpstr>Our Values: Respect/Civility</vt:lpstr>
      <vt:lpstr>Our Values: Accountability/Responsibility</vt:lpstr>
      <vt:lpstr>Our Values: Fairness/Justice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Ethics Seminar</dc:title>
  <dc:creator>jill</dc:creator>
  <cp:lastModifiedBy>Jamie Ward</cp:lastModifiedBy>
  <cp:revision>12</cp:revision>
  <dcterms:created xsi:type="dcterms:W3CDTF">2010-08-03T02:16:29Z</dcterms:created>
  <dcterms:modified xsi:type="dcterms:W3CDTF">2018-04-24T18:41:49Z</dcterms:modified>
</cp:coreProperties>
</file>